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300" r:id="rId5"/>
    <p:sldId id="299" r:id="rId6"/>
    <p:sldId id="342" r:id="rId7"/>
    <p:sldId id="344" r:id="rId8"/>
    <p:sldId id="301" r:id="rId9"/>
    <p:sldId id="304" r:id="rId10"/>
    <p:sldId id="305" r:id="rId11"/>
    <p:sldId id="306" r:id="rId12"/>
    <p:sldId id="307" r:id="rId13"/>
    <p:sldId id="291" r:id="rId14"/>
    <p:sldId id="287" r:id="rId15"/>
    <p:sldId id="292" r:id="rId16"/>
    <p:sldId id="293" r:id="rId17"/>
    <p:sldId id="296" r:id="rId18"/>
    <p:sldId id="297" r:id="rId19"/>
    <p:sldId id="281" r:id="rId20"/>
    <p:sldId id="261" r:id="rId21"/>
    <p:sldId id="262" r:id="rId22"/>
    <p:sldId id="340" r:id="rId23"/>
    <p:sldId id="341" r:id="rId24"/>
    <p:sldId id="263" r:id="rId25"/>
    <p:sldId id="290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D95209-F4EB-46BC-89CF-A43109A7540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3AF2319-CF18-4F4D-B0E1-9274D1E5B0AC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1" i="0" baseline="0" dirty="0" err="1"/>
            <a:t>Genomics</a:t>
          </a:r>
          <a:r>
            <a:rPr lang="de-DE" b="0" i="0" baseline="0" dirty="0"/>
            <a:t>: </a:t>
          </a:r>
          <a:r>
            <a:rPr lang="de-DE" b="0" i="0" baseline="0" dirty="0" err="1"/>
            <a:t>Sequence</a:t>
          </a:r>
          <a:r>
            <a:rPr lang="de-DE" b="0" i="0" baseline="0" dirty="0"/>
            <a:t> </a:t>
          </a:r>
          <a:r>
            <a:rPr lang="de-DE" b="0" i="0" baseline="0" dirty="0" err="1"/>
            <a:t>assembly</a:t>
          </a:r>
          <a:r>
            <a:rPr lang="de-DE" b="0" i="0" baseline="0" dirty="0"/>
            <a:t> </a:t>
          </a:r>
          <a:r>
            <a:rPr lang="de-DE" b="0" i="0" baseline="0" dirty="0" err="1"/>
            <a:t>graphs</a:t>
          </a:r>
          <a:r>
            <a:rPr lang="de-DE" b="0" i="0" baseline="0" dirty="0"/>
            <a:t>, </a:t>
          </a:r>
          <a:r>
            <a:rPr lang="de-DE" b="0" i="0" baseline="0" dirty="0" err="1"/>
            <a:t>gene</a:t>
          </a:r>
          <a:r>
            <a:rPr lang="de-DE" b="0" i="0" baseline="0" dirty="0"/>
            <a:t> </a:t>
          </a:r>
          <a:r>
            <a:rPr lang="de-DE" b="0" i="0" baseline="0" dirty="0" err="1"/>
            <a:t>interaction</a:t>
          </a:r>
          <a:r>
            <a:rPr lang="de-DE" b="0" i="0" baseline="0" dirty="0"/>
            <a:t> </a:t>
          </a:r>
          <a:r>
            <a:rPr lang="de-DE" b="0" i="0" baseline="0" dirty="0" err="1"/>
            <a:t>networks</a:t>
          </a:r>
          <a:r>
            <a:rPr lang="de-DE" b="0" i="0" baseline="0" dirty="0"/>
            <a:t>.</a:t>
          </a:r>
          <a:endParaRPr lang="en-US" dirty="0"/>
        </a:p>
      </dgm:t>
    </dgm:pt>
    <dgm:pt modelId="{DC7E047A-101B-4881-870E-5F79999B9E1D}" type="parTrans" cxnId="{9A99FC04-7790-4792-A9D8-7B60BA91985C}">
      <dgm:prSet/>
      <dgm:spPr/>
      <dgm:t>
        <a:bodyPr/>
        <a:lstStyle/>
        <a:p>
          <a:endParaRPr lang="en-US"/>
        </a:p>
      </dgm:t>
    </dgm:pt>
    <dgm:pt modelId="{E6B0ABC5-34C5-4771-BB1A-EC65A13FEB70}" type="sibTrans" cxnId="{9A99FC04-7790-4792-A9D8-7B60BA91985C}">
      <dgm:prSet/>
      <dgm:spPr/>
      <dgm:t>
        <a:bodyPr/>
        <a:lstStyle/>
        <a:p>
          <a:endParaRPr lang="en-US"/>
        </a:p>
      </dgm:t>
    </dgm:pt>
    <dgm:pt modelId="{4CF740D9-B1E5-4488-9C9A-8BCD87A3B50F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1" i="0" baseline="0" dirty="0" err="1"/>
            <a:t>Neural</a:t>
          </a:r>
          <a:r>
            <a:rPr lang="de-DE" b="1" i="0" baseline="0" dirty="0"/>
            <a:t> </a:t>
          </a:r>
          <a:r>
            <a:rPr lang="de-DE" b="1" i="0" baseline="0" dirty="0" err="1"/>
            <a:t>networks</a:t>
          </a:r>
          <a:r>
            <a:rPr lang="de-DE" b="1" i="0" baseline="0" dirty="0"/>
            <a:t> in </a:t>
          </a:r>
          <a:r>
            <a:rPr lang="de-DE" b="1" i="0" baseline="0" dirty="0" err="1"/>
            <a:t>neuroscience</a:t>
          </a:r>
          <a:r>
            <a:rPr lang="de-DE" b="0" i="0" baseline="0" dirty="0"/>
            <a:t>: Neurons </a:t>
          </a:r>
          <a:r>
            <a:rPr lang="de-DE" b="0" i="0" baseline="0" dirty="0" err="1"/>
            <a:t>as</a:t>
          </a:r>
          <a:r>
            <a:rPr lang="de-DE" b="0" i="0" baseline="0" dirty="0"/>
            <a:t> </a:t>
          </a:r>
          <a:r>
            <a:rPr lang="de-DE" b="0" i="0" baseline="0" dirty="0" err="1"/>
            <a:t>nodes</a:t>
          </a:r>
          <a:r>
            <a:rPr lang="de-DE" b="0" i="0" baseline="0" dirty="0"/>
            <a:t>, </a:t>
          </a:r>
          <a:r>
            <a:rPr lang="de-DE" b="0" i="0" baseline="0" dirty="0" err="1"/>
            <a:t>synapses</a:t>
          </a:r>
          <a:r>
            <a:rPr lang="de-DE" b="0" i="0" baseline="0" dirty="0"/>
            <a:t> </a:t>
          </a:r>
          <a:r>
            <a:rPr lang="de-DE" b="0" i="0" baseline="0" dirty="0" err="1"/>
            <a:t>as</a:t>
          </a:r>
          <a:r>
            <a:rPr lang="de-DE" b="0" i="0" baseline="0" dirty="0"/>
            <a:t> </a:t>
          </a:r>
          <a:r>
            <a:rPr lang="de-DE" b="0" i="0" baseline="0" dirty="0" err="1"/>
            <a:t>edges</a:t>
          </a:r>
          <a:r>
            <a:rPr lang="de-DE" b="0" i="0" baseline="0" dirty="0"/>
            <a:t>.</a:t>
          </a:r>
          <a:endParaRPr lang="en-US" dirty="0"/>
        </a:p>
      </dgm:t>
    </dgm:pt>
    <dgm:pt modelId="{81708B14-0DD1-46ED-B6D0-502690534B88}" type="parTrans" cxnId="{DB91B7FE-7118-4856-B000-B92CCAB69E44}">
      <dgm:prSet/>
      <dgm:spPr/>
      <dgm:t>
        <a:bodyPr/>
        <a:lstStyle/>
        <a:p>
          <a:endParaRPr lang="en-US"/>
        </a:p>
      </dgm:t>
    </dgm:pt>
    <dgm:pt modelId="{5412700B-86EA-4B91-B154-1A698DD11221}" type="sibTrans" cxnId="{DB91B7FE-7118-4856-B000-B92CCAB69E44}">
      <dgm:prSet/>
      <dgm:spPr/>
      <dgm:t>
        <a:bodyPr/>
        <a:lstStyle/>
        <a:p>
          <a:endParaRPr lang="en-US"/>
        </a:p>
      </dgm:t>
    </dgm:pt>
    <dgm:pt modelId="{CBFFF58D-C696-4DC5-96A6-22F177E43989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1" i="0" baseline="0"/>
            <a:t>Disease spread models</a:t>
          </a:r>
          <a:r>
            <a:rPr lang="de-DE" b="0" i="0" baseline="0"/>
            <a:t>: People or regions as nodes, transmission paths as edges.</a:t>
          </a:r>
          <a:endParaRPr lang="en-US"/>
        </a:p>
      </dgm:t>
    </dgm:pt>
    <dgm:pt modelId="{BD3F68AC-E76E-4E41-A78B-8C820EE5EB1A}" type="parTrans" cxnId="{8F0BEEC2-DB65-424B-9C02-03AFAF362987}">
      <dgm:prSet/>
      <dgm:spPr/>
      <dgm:t>
        <a:bodyPr/>
        <a:lstStyle/>
        <a:p>
          <a:endParaRPr lang="en-US"/>
        </a:p>
      </dgm:t>
    </dgm:pt>
    <dgm:pt modelId="{BD5CE785-F41C-4B9F-962B-E0E0D2043AD1}" type="sibTrans" cxnId="{8F0BEEC2-DB65-424B-9C02-03AFAF362987}">
      <dgm:prSet/>
      <dgm:spPr/>
      <dgm:t>
        <a:bodyPr/>
        <a:lstStyle/>
        <a:p>
          <a:endParaRPr lang="en-US"/>
        </a:p>
      </dgm:t>
    </dgm:pt>
    <dgm:pt modelId="{388288CA-ADB8-43FD-BAE2-310D2F7CBF38}" type="pres">
      <dgm:prSet presAssocID="{76D95209-F4EB-46BC-89CF-A43109A7540A}" presName="root" presStyleCnt="0">
        <dgm:presLayoutVars>
          <dgm:dir/>
          <dgm:resizeHandles val="exact"/>
        </dgm:presLayoutVars>
      </dgm:prSet>
      <dgm:spPr/>
    </dgm:pt>
    <dgm:pt modelId="{DB5CB70E-054E-4568-9662-9A9E4502FC31}" type="pres">
      <dgm:prSet presAssocID="{13AF2319-CF18-4F4D-B0E1-9274D1E5B0AC}" presName="compNode" presStyleCnt="0"/>
      <dgm:spPr/>
    </dgm:pt>
    <dgm:pt modelId="{7EE24364-ED84-45FA-93D6-3C5242AF6026}" type="pres">
      <dgm:prSet presAssocID="{13AF2319-CF18-4F4D-B0E1-9274D1E5B0A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3B7BF9E4-A9DC-4E94-A631-6B12C5A7236C}" type="pres">
      <dgm:prSet presAssocID="{13AF2319-CF18-4F4D-B0E1-9274D1E5B0AC}" presName="spaceRect" presStyleCnt="0"/>
      <dgm:spPr/>
    </dgm:pt>
    <dgm:pt modelId="{A97FC970-42E4-4746-B4B4-19B778F6F8FF}" type="pres">
      <dgm:prSet presAssocID="{13AF2319-CF18-4F4D-B0E1-9274D1E5B0AC}" presName="textRect" presStyleLbl="revTx" presStyleIdx="0" presStyleCnt="3">
        <dgm:presLayoutVars>
          <dgm:chMax val="1"/>
          <dgm:chPref val="1"/>
        </dgm:presLayoutVars>
      </dgm:prSet>
      <dgm:spPr/>
    </dgm:pt>
    <dgm:pt modelId="{B0E681A2-451B-42B6-AC62-551B3701ACF7}" type="pres">
      <dgm:prSet presAssocID="{E6B0ABC5-34C5-4771-BB1A-EC65A13FEB70}" presName="sibTrans" presStyleCnt="0"/>
      <dgm:spPr/>
    </dgm:pt>
    <dgm:pt modelId="{F6B5DC04-1F93-43EF-884B-BAF1918CEC47}" type="pres">
      <dgm:prSet presAssocID="{4CF740D9-B1E5-4488-9C9A-8BCD87A3B50F}" presName="compNode" presStyleCnt="0"/>
      <dgm:spPr/>
    </dgm:pt>
    <dgm:pt modelId="{8A309278-B19F-4991-9D48-641BA3C33839}" type="pres">
      <dgm:prSet presAssocID="{4CF740D9-B1E5-4488-9C9A-8BCD87A3B50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hirn"/>
        </a:ext>
      </dgm:extLst>
    </dgm:pt>
    <dgm:pt modelId="{F65D893B-3D08-4C83-A0B7-6ACC313100F6}" type="pres">
      <dgm:prSet presAssocID="{4CF740D9-B1E5-4488-9C9A-8BCD87A3B50F}" presName="spaceRect" presStyleCnt="0"/>
      <dgm:spPr/>
    </dgm:pt>
    <dgm:pt modelId="{6D2A8D96-0E71-47BD-BF38-081514DDFF8E}" type="pres">
      <dgm:prSet presAssocID="{4CF740D9-B1E5-4488-9C9A-8BCD87A3B50F}" presName="textRect" presStyleLbl="revTx" presStyleIdx="1" presStyleCnt="3">
        <dgm:presLayoutVars>
          <dgm:chMax val="1"/>
          <dgm:chPref val="1"/>
        </dgm:presLayoutVars>
      </dgm:prSet>
      <dgm:spPr/>
    </dgm:pt>
    <dgm:pt modelId="{774F699E-AAB6-40D4-95FE-8F225C42FDA2}" type="pres">
      <dgm:prSet presAssocID="{5412700B-86EA-4B91-B154-1A698DD11221}" presName="sibTrans" presStyleCnt="0"/>
      <dgm:spPr/>
    </dgm:pt>
    <dgm:pt modelId="{8D48EBC9-ABAB-4D19-A770-A32A4895A7DB}" type="pres">
      <dgm:prSet presAssocID="{CBFFF58D-C696-4DC5-96A6-22F177E43989}" presName="compNode" presStyleCnt="0"/>
      <dgm:spPr/>
    </dgm:pt>
    <dgm:pt modelId="{B3AD9C3A-321E-42FE-BF25-EE91202B83F1}" type="pres">
      <dgm:prSet presAssocID="{CBFFF58D-C696-4DC5-96A6-22F177E4398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ussdiagramm"/>
        </a:ext>
      </dgm:extLst>
    </dgm:pt>
    <dgm:pt modelId="{E5B13D84-7F9D-4815-A150-5706968B5DB5}" type="pres">
      <dgm:prSet presAssocID="{CBFFF58D-C696-4DC5-96A6-22F177E43989}" presName="spaceRect" presStyleCnt="0"/>
      <dgm:spPr/>
    </dgm:pt>
    <dgm:pt modelId="{ADE53B4C-C89D-44CD-91AB-9FDBE9469198}" type="pres">
      <dgm:prSet presAssocID="{CBFFF58D-C696-4DC5-96A6-22F177E4398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A99FC04-7790-4792-A9D8-7B60BA91985C}" srcId="{76D95209-F4EB-46BC-89CF-A43109A7540A}" destId="{13AF2319-CF18-4F4D-B0E1-9274D1E5B0AC}" srcOrd="0" destOrd="0" parTransId="{DC7E047A-101B-4881-870E-5F79999B9E1D}" sibTransId="{E6B0ABC5-34C5-4771-BB1A-EC65A13FEB70}"/>
    <dgm:cxn modelId="{608EFA0A-F1EF-4326-8D7A-0E6A47410728}" type="presOf" srcId="{CBFFF58D-C696-4DC5-96A6-22F177E43989}" destId="{ADE53B4C-C89D-44CD-91AB-9FDBE9469198}" srcOrd="0" destOrd="0" presId="urn:microsoft.com/office/officeart/2018/2/layout/IconLabelList"/>
    <dgm:cxn modelId="{14DFCA87-7DCC-4C28-B607-501E6059B9BC}" type="presOf" srcId="{76D95209-F4EB-46BC-89CF-A43109A7540A}" destId="{388288CA-ADB8-43FD-BAE2-310D2F7CBF38}" srcOrd="0" destOrd="0" presId="urn:microsoft.com/office/officeart/2018/2/layout/IconLabelList"/>
    <dgm:cxn modelId="{F793E58F-CC55-490E-9760-4D91C94B41E7}" type="presOf" srcId="{4CF740D9-B1E5-4488-9C9A-8BCD87A3B50F}" destId="{6D2A8D96-0E71-47BD-BF38-081514DDFF8E}" srcOrd="0" destOrd="0" presId="urn:microsoft.com/office/officeart/2018/2/layout/IconLabelList"/>
    <dgm:cxn modelId="{8F0BEEC2-DB65-424B-9C02-03AFAF362987}" srcId="{76D95209-F4EB-46BC-89CF-A43109A7540A}" destId="{CBFFF58D-C696-4DC5-96A6-22F177E43989}" srcOrd="2" destOrd="0" parTransId="{BD3F68AC-E76E-4E41-A78B-8C820EE5EB1A}" sibTransId="{BD5CE785-F41C-4B9F-962B-E0E0D2043AD1}"/>
    <dgm:cxn modelId="{31F4CED8-9024-4901-82B2-4E60437DB7CE}" type="presOf" srcId="{13AF2319-CF18-4F4D-B0E1-9274D1E5B0AC}" destId="{A97FC970-42E4-4746-B4B4-19B778F6F8FF}" srcOrd="0" destOrd="0" presId="urn:microsoft.com/office/officeart/2018/2/layout/IconLabelList"/>
    <dgm:cxn modelId="{DB91B7FE-7118-4856-B000-B92CCAB69E44}" srcId="{76D95209-F4EB-46BC-89CF-A43109A7540A}" destId="{4CF740D9-B1E5-4488-9C9A-8BCD87A3B50F}" srcOrd="1" destOrd="0" parTransId="{81708B14-0DD1-46ED-B6D0-502690534B88}" sibTransId="{5412700B-86EA-4B91-B154-1A698DD11221}"/>
    <dgm:cxn modelId="{3D596385-860C-41BC-B89C-D7D807379278}" type="presParOf" srcId="{388288CA-ADB8-43FD-BAE2-310D2F7CBF38}" destId="{DB5CB70E-054E-4568-9662-9A9E4502FC31}" srcOrd="0" destOrd="0" presId="urn:microsoft.com/office/officeart/2018/2/layout/IconLabelList"/>
    <dgm:cxn modelId="{0B2ACED5-3961-4099-B837-D300277338C3}" type="presParOf" srcId="{DB5CB70E-054E-4568-9662-9A9E4502FC31}" destId="{7EE24364-ED84-45FA-93D6-3C5242AF6026}" srcOrd="0" destOrd="0" presId="urn:microsoft.com/office/officeart/2018/2/layout/IconLabelList"/>
    <dgm:cxn modelId="{7561D806-4724-4E53-88E4-1810B12FC173}" type="presParOf" srcId="{DB5CB70E-054E-4568-9662-9A9E4502FC31}" destId="{3B7BF9E4-A9DC-4E94-A631-6B12C5A7236C}" srcOrd="1" destOrd="0" presId="urn:microsoft.com/office/officeart/2018/2/layout/IconLabelList"/>
    <dgm:cxn modelId="{677C713C-C7AD-4582-83D8-B9580F7C4BE6}" type="presParOf" srcId="{DB5CB70E-054E-4568-9662-9A9E4502FC31}" destId="{A97FC970-42E4-4746-B4B4-19B778F6F8FF}" srcOrd="2" destOrd="0" presId="urn:microsoft.com/office/officeart/2018/2/layout/IconLabelList"/>
    <dgm:cxn modelId="{4DFC3212-9D8C-4A00-853B-7C6B35E9E6AB}" type="presParOf" srcId="{388288CA-ADB8-43FD-BAE2-310D2F7CBF38}" destId="{B0E681A2-451B-42B6-AC62-551B3701ACF7}" srcOrd="1" destOrd="0" presId="urn:microsoft.com/office/officeart/2018/2/layout/IconLabelList"/>
    <dgm:cxn modelId="{A76CFD82-DAD7-46C5-8239-404FA4F760FE}" type="presParOf" srcId="{388288CA-ADB8-43FD-BAE2-310D2F7CBF38}" destId="{F6B5DC04-1F93-43EF-884B-BAF1918CEC47}" srcOrd="2" destOrd="0" presId="urn:microsoft.com/office/officeart/2018/2/layout/IconLabelList"/>
    <dgm:cxn modelId="{44BF272B-7F31-483C-B942-C8C4AF223DFD}" type="presParOf" srcId="{F6B5DC04-1F93-43EF-884B-BAF1918CEC47}" destId="{8A309278-B19F-4991-9D48-641BA3C33839}" srcOrd="0" destOrd="0" presId="urn:microsoft.com/office/officeart/2018/2/layout/IconLabelList"/>
    <dgm:cxn modelId="{07B06317-1697-40B4-A157-23F60794A0C6}" type="presParOf" srcId="{F6B5DC04-1F93-43EF-884B-BAF1918CEC47}" destId="{F65D893B-3D08-4C83-A0B7-6ACC313100F6}" srcOrd="1" destOrd="0" presId="urn:microsoft.com/office/officeart/2018/2/layout/IconLabelList"/>
    <dgm:cxn modelId="{3FC154CD-6BE0-40A9-BE52-44759E08EB37}" type="presParOf" srcId="{F6B5DC04-1F93-43EF-884B-BAF1918CEC47}" destId="{6D2A8D96-0E71-47BD-BF38-081514DDFF8E}" srcOrd="2" destOrd="0" presId="urn:microsoft.com/office/officeart/2018/2/layout/IconLabelList"/>
    <dgm:cxn modelId="{5595EF6C-1BE0-4419-86B6-E7DAC575979B}" type="presParOf" srcId="{388288CA-ADB8-43FD-BAE2-310D2F7CBF38}" destId="{774F699E-AAB6-40D4-95FE-8F225C42FDA2}" srcOrd="3" destOrd="0" presId="urn:microsoft.com/office/officeart/2018/2/layout/IconLabelList"/>
    <dgm:cxn modelId="{6588DB71-ED7D-408F-9BC7-D8E76EA819C4}" type="presParOf" srcId="{388288CA-ADB8-43FD-BAE2-310D2F7CBF38}" destId="{8D48EBC9-ABAB-4D19-A770-A32A4895A7DB}" srcOrd="4" destOrd="0" presId="urn:microsoft.com/office/officeart/2018/2/layout/IconLabelList"/>
    <dgm:cxn modelId="{80748815-FEF7-445E-85EB-1EBB678A34D7}" type="presParOf" srcId="{8D48EBC9-ABAB-4D19-A770-A32A4895A7DB}" destId="{B3AD9C3A-321E-42FE-BF25-EE91202B83F1}" srcOrd="0" destOrd="0" presId="urn:microsoft.com/office/officeart/2018/2/layout/IconLabelList"/>
    <dgm:cxn modelId="{9EC092C2-1B28-4923-92A2-6DB523A86827}" type="presParOf" srcId="{8D48EBC9-ABAB-4D19-A770-A32A4895A7DB}" destId="{E5B13D84-7F9D-4815-A150-5706968B5DB5}" srcOrd="1" destOrd="0" presId="urn:microsoft.com/office/officeart/2018/2/layout/IconLabelList"/>
    <dgm:cxn modelId="{294D1B37-D70C-4EE3-9A91-F9A7AD2625C8}" type="presParOf" srcId="{8D48EBC9-ABAB-4D19-A770-A32A4895A7DB}" destId="{ADE53B4C-C89D-44CD-91AB-9FDBE946919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24364-ED84-45FA-93D6-3C5242AF6026}">
      <dsp:nvSpPr>
        <dsp:cNvPr id="0" name=""/>
        <dsp:cNvSpPr/>
      </dsp:nvSpPr>
      <dsp:spPr>
        <a:xfrm>
          <a:off x="1212569" y="990292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7FC970-42E4-4746-B4B4-19B778F6F8FF}">
      <dsp:nvSpPr>
        <dsp:cNvPr id="0" name=""/>
        <dsp:cNvSpPr/>
      </dsp:nvSpPr>
      <dsp:spPr>
        <a:xfrm>
          <a:off x="417971" y="2647231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i="0" kern="1200" baseline="0" dirty="0" err="1"/>
            <a:t>Genomics</a:t>
          </a:r>
          <a:r>
            <a:rPr lang="de-DE" sz="1500" b="0" i="0" kern="1200" baseline="0" dirty="0"/>
            <a:t>: </a:t>
          </a:r>
          <a:r>
            <a:rPr lang="de-DE" sz="1500" b="0" i="0" kern="1200" baseline="0" dirty="0" err="1"/>
            <a:t>Sequence</a:t>
          </a:r>
          <a:r>
            <a:rPr lang="de-DE" sz="1500" b="0" i="0" kern="1200" baseline="0" dirty="0"/>
            <a:t> </a:t>
          </a:r>
          <a:r>
            <a:rPr lang="de-DE" sz="1500" b="0" i="0" kern="1200" baseline="0" dirty="0" err="1"/>
            <a:t>assembly</a:t>
          </a:r>
          <a:r>
            <a:rPr lang="de-DE" sz="1500" b="0" i="0" kern="1200" baseline="0" dirty="0"/>
            <a:t> </a:t>
          </a:r>
          <a:r>
            <a:rPr lang="de-DE" sz="1500" b="0" i="0" kern="1200" baseline="0" dirty="0" err="1"/>
            <a:t>graphs</a:t>
          </a:r>
          <a:r>
            <a:rPr lang="de-DE" sz="1500" b="0" i="0" kern="1200" baseline="0" dirty="0"/>
            <a:t>, </a:t>
          </a:r>
          <a:r>
            <a:rPr lang="de-DE" sz="1500" b="0" i="0" kern="1200" baseline="0" dirty="0" err="1"/>
            <a:t>gene</a:t>
          </a:r>
          <a:r>
            <a:rPr lang="de-DE" sz="1500" b="0" i="0" kern="1200" baseline="0" dirty="0"/>
            <a:t> </a:t>
          </a:r>
          <a:r>
            <a:rPr lang="de-DE" sz="1500" b="0" i="0" kern="1200" baseline="0" dirty="0" err="1"/>
            <a:t>interaction</a:t>
          </a:r>
          <a:r>
            <a:rPr lang="de-DE" sz="1500" b="0" i="0" kern="1200" baseline="0" dirty="0"/>
            <a:t> </a:t>
          </a:r>
          <a:r>
            <a:rPr lang="de-DE" sz="1500" b="0" i="0" kern="1200" baseline="0" dirty="0" err="1"/>
            <a:t>networks</a:t>
          </a:r>
          <a:r>
            <a:rPr lang="de-DE" sz="1500" b="0" i="0" kern="1200" baseline="0" dirty="0"/>
            <a:t>.</a:t>
          </a:r>
          <a:endParaRPr lang="en-US" sz="1500" kern="1200" dirty="0"/>
        </a:p>
      </dsp:txBody>
      <dsp:txXfrm>
        <a:off x="417971" y="2647231"/>
        <a:ext cx="2889450" cy="720000"/>
      </dsp:txXfrm>
    </dsp:sp>
    <dsp:sp modelId="{8A309278-B19F-4991-9D48-641BA3C33839}">
      <dsp:nvSpPr>
        <dsp:cNvPr id="0" name=""/>
        <dsp:cNvSpPr/>
      </dsp:nvSpPr>
      <dsp:spPr>
        <a:xfrm>
          <a:off x="4607673" y="990292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A8D96-0E71-47BD-BF38-081514DDFF8E}">
      <dsp:nvSpPr>
        <dsp:cNvPr id="0" name=""/>
        <dsp:cNvSpPr/>
      </dsp:nvSpPr>
      <dsp:spPr>
        <a:xfrm>
          <a:off x="3813075" y="2647231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i="0" kern="1200" baseline="0" dirty="0" err="1"/>
            <a:t>Neural</a:t>
          </a:r>
          <a:r>
            <a:rPr lang="de-DE" sz="1500" b="1" i="0" kern="1200" baseline="0" dirty="0"/>
            <a:t> </a:t>
          </a:r>
          <a:r>
            <a:rPr lang="de-DE" sz="1500" b="1" i="0" kern="1200" baseline="0" dirty="0" err="1"/>
            <a:t>networks</a:t>
          </a:r>
          <a:r>
            <a:rPr lang="de-DE" sz="1500" b="1" i="0" kern="1200" baseline="0" dirty="0"/>
            <a:t> in </a:t>
          </a:r>
          <a:r>
            <a:rPr lang="de-DE" sz="1500" b="1" i="0" kern="1200" baseline="0" dirty="0" err="1"/>
            <a:t>neuroscience</a:t>
          </a:r>
          <a:r>
            <a:rPr lang="de-DE" sz="1500" b="0" i="0" kern="1200" baseline="0" dirty="0"/>
            <a:t>: Neurons </a:t>
          </a:r>
          <a:r>
            <a:rPr lang="de-DE" sz="1500" b="0" i="0" kern="1200" baseline="0" dirty="0" err="1"/>
            <a:t>as</a:t>
          </a:r>
          <a:r>
            <a:rPr lang="de-DE" sz="1500" b="0" i="0" kern="1200" baseline="0" dirty="0"/>
            <a:t> </a:t>
          </a:r>
          <a:r>
            <a:rPr lang="de-DE" sz="1500" b="0" i="0" kern="1200" baseline="0" dirty="0" err="1"/>
            <a:t>nodes</a:t>
          </a:r>
          <a:r>
            <a:rPr lang="de-DE" sz="1500" b="0" i="0" kern="1200" baseline="0" dirty="0"/>
            <a:t>, </a:t>
          </a:r>
          <a:r>
            <a:rPr lang="de-DE" sz="1500" b="0" i="0" kern="1200" baseline="0" dirty="0" err="1"/>
            <a:t>synapses</a:t>
          </a:r>
          <a:r>
            <a:rPr lang="de-DE" sz="1500" b="0" i="0" kern="1200" baseline="0" dirty="0"/>
            <a:t> </a:t>
          </a:r>
          <a:r>
            <a:rPr lang="de-DE" sz="1500" b="0" i="0" kern="1200" baseline="0" dirty="0" err="1"/>
            <a:t>as</a:t>
          </a:r>
          <a:r>
            <a:rPr lang="de-DE" sz="1500" b="0" i="0" kern="1200" baseline="0" dirty="0"/>
            <a:t> </a:t>
          </a:r>
          <a:r>
            <a:rPr lang="de-DE" sz="1500" b="0" i="0" kern="1200" baseline="0" dirty="0" err="1"/>
            <a:t>edges</a:t>
          </a:r>
          <a:r>
            <a:rPr lang="de-DE" sz="1500" b="0" i="0" kern="1200" baseline="0" dirty="0"/>
            <a:t>.</a:t>
          </a:r>
          <a:endParaRPr lang="en-US" sz="1500" kern="1200" dirty="0"/>
        </a:p>
      </dsp:txBody>
      <dsp:txXfrm>
        <a:off x="3813075" y="2647231"/>
        <a:ext cx="2889450" cy="720000"/>
      </dsp:txXfrm>
    </dsp:sp>
    <dsp:sp modelId="{B3AD9C3A-321E-42FE-BF25-EE91202B83F1}">
      <dsp:nvSpPr>
        <dsp:cNvPr id="0" name=""/>
        <dsp:cNvSpPr/>
      </dsp:nvSpPr>
      <dsp:spPr>
        <a:xfrm>
          <a:off x="8002777" y="990292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E53B4C-C89D-44CD-91AB-9FDBE9469198}">
      <dsp:nvSpPr>
        <dsp:cNvPr id="0" name=""/>
        <dsp:cNvSpPr/>
      </dsp:nvSpPr>
      <dsp:spPr>
        <a:xfrm>
          <a:off x="7208178" y="2647231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i="0" kern="1200" baseline="0"/>
            <a:t>Disease spread models</a:t>
          </a:r>
          <a:r>
            <a:rPr lang="de-DE" sz="1500" b="0" i="0" kern="1200" baseline="0"/>
            <a:t>: People or regions as nodes, transmission paths as edges.</a:t>
          </a:r>
          <a:endParaRPr lang="en-US" sz="1500" kern="1200"/>
        </a:p>
      </dsp:txBody>
      <dsp:txXfrm>
        <a:off x="7208178" y="2647231"/>
        <a:ext cx="28894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14545F-01EB-CD3E-2521-F479E206A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AE73F37-967C-380A-2497-ACD89248E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883E05-06BB-37BC-E3C4-F94295091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980A-1433-4BEF-B9FA-8F2F4796A505}" type="datetimeFigureOut">
              <a:rPr lang="de-DE" smtClean="0"/>
              <a:t>27.06.2025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2BD2F1-37B9-5D85-E012-CF06AA035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F60BA5-7DAC-6DE6-1F68-108B77D6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DEFF-17F8-4065-8305-7158CC9B8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0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1EC95-40BD-C2A9-E707-32D3CFADA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46B925E-C774-1CC3-7CA6-6C7A449E8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5032E8-4DC0-8E27-4495-29275C229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980A-1433-4BEF-B9FA-8F2F4796A505}" type="datetimeFigureOut">
              <a:rPr lang="de-DE" smtClean="0"/>
              <a:t>27.06.2025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23391F-AD6D-2C60-3254-3228BBD7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39AE27-CB0D-7250-EF37-A0EC3000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DEFF-17F8-4065-8305-7158CC9B8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74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445328C-39A1-D456-DBEE-D830841F2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8AB64E9-AEE8-B1FC-5E37-9EA3835E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4293EF-EB68-4D81-D029-1D45CBF04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980A-1433-4BEF-B9FA-8F2F4796A505}" type="datetimeFigureOut">
              <a:rPr lang="de-DE" smtClean="0"/>
              <a:t>27.06.2025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296F4A-6096-BA4D-DF4B-642385E2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15E966-6436-4CA2-C8CC-89152F57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DEFF-17F8-4065-8305-7158CC9B8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071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D205C-4794-DF46-09DE-35B3AE754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26C2BB-F3D8-CF3D-119A-81CCCA8A1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90183C-0941-4AFE-0DB1-F9E0DB714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980A-1433-4BEF-B9FA-8F2F4796A505}" type="datetimeFigureOut">
              <a:rPr lang="de-DE" smtClean="0"/>
              <a:t>27.06.2025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94989F-8835-ECA1-FDE2-678E661F9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944C10-7AD9-F210-F144-E1016DA8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DEFF-17F8-4065-8305-7158CC9B8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40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27E6D7-899B-9E33-9F13-322D529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0A31AD-43F4-20D4-EBB2-EC0F65950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713B1F-AEB6-E6AC-D039-B362419F8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980A-1433-4BEF-B9FA-8F2F4796A505}" type="datetimeFigureOut">
              <a:rPr lang="de-DE" smtClean="0"/>
              <a:t>27.06.2025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C64F27-9175-36E4-4C57-DA0D93D71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C2218D-0FA7-2FC3-F4AE-9CD26B90F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DEFF-17F8-4065-8305-7158CC9B8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65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F36D81-D0C2-B08C-C8AB-823A9B675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D08FE5-3B68-DDF3-66EF-3CB1F3AAB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F9D54D-26B6-F109-0552-27C8CA7D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9D118D-A146-1359-1C76-05082B167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980A-1433-4BEF-B9FA-8F2F4796A505}" type="datetimeFigureOut">
              <a:rPr lang="de-DE" smtClean="0"/>
              <a:t>27.06.2025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BA644A-637B-35E3-B0BD-AE834BE6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232BEAF-E412-DED0-EE3C-8203C177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DEFF-17F8-4065-8305-7158CC9B8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297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820F5F-4947-F65B-C699-B2973E07B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120A09-2C28-EA15-87ED-5D0E9B0B1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8BB447-0506-D856-3266-900C86872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4CD7C58-C53E-9460-0B1D-3555EF7318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0AF909B-5B23-9BE5-D8E9-6AF7C4886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386A842-6285-3539-FCA0-EA96667E6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980A-1433-4BEF-B9FA-8F2F4796A505}" type="datetimeFigureOut">
              <a:rPr lang="de-DE" smtClean="0"/>
              <a:t>27.06.2025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9700BF0-793A-F817-FC22-9E4E60DE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15CB19A-0FEB-A33C-4131-1F56DBC8E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DEFF-17F8-4065-8305-7158CC9B8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10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7794B-D19F-2A0A-3E4C-EF04576A7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D308A0-8ADA-0837-DCBF-6FF110994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980A-1433-4BEF-B9FA-8F2F4796A505}" type="datetimeFigureOut">
              <a:rPr lang="de-DE" smtClean="0"/>
              <a:t>27.06.2025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8E86C7-B63A-35D5-16F5-804EDFCC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F50AAB-8C64-3A80-6D23-5AEBDAE03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DEFF-17F8-4065-8305-7158CC9B8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204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5435537-F3C7-061C-9CB8-2F84D5272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980A-1433-4BEF-B9FA-8F2F4796A505}" type="datetimeFigureOut">
              <a:rPr lang="de-DE" smtClean="0"/>
              <a:t>27.06.2025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1A9102-BC7E-A69B-FC17-8896CD2F7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4E3F17-D093-8877-5CC4-EBF597C9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DEFF-17F8-4065-8305-7158CC9B8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401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25C34-2DE6-B8F4-925F-9CB6905DC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498FA9-1161-E284-0137-63DC6E59D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B867B5-ABC9-7645-A6D9-D79B0E750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AD767A1-9F55-80C1-82B4-10B44670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980A-1433-4BEF-B9FA-8F2F4796A505}" type="datetimeFigureOut">
              <a:rPr lang="de-DE" smtClean="0"/>
              <a:t>27.06.2025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DB2A03-E717-1B63-B85C-6126E34E0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622BCCC-4529-21B7-C42D-82551569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DEFF-17F8-4065-8305-7158CC9B8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55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08173-888C-7B20-8460-AE33393DB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1393A8-2101-62A4-4D46-99396630FD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A33A2E-40B3-CF7E-C2F8-74D8EECB4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0704DD-266D-C851-B359-BDC8489A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980A-1433-4BEF-B9FA-8F2F4796A505}" type="datetimeFigureOut">
              <a:rPr lang="de-DE" smtClean="0"/>
              <a:t>27.06.2025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D43800-667C-7028-7DFB-456CF2E1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30A442E-6206-4247-9827-70CF8BFF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DEFF-17F8-4065-8305-7158CC9B8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703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EA34033-2CFD-B5E5-A007-757C1F47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56699F-7F39-D5F6-5A72-327957FCB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926EC5-9F09-9831-BD48-A171D609C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72980A-1433-4BEF-B9FA-8F2F4796A505}" type="datetimeFigureOut">
              <a:rPr lang="de-DE" smtClean="0"/>
              <a:t>27.06.2025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62EADC-4D0A-8608-BAA3-D2BB554C6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62ACFD-E0C6-2558-A897-2C68A006E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54DEFF-17F8-4065-8305-7158CC9B8D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39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4.pn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ideo 12" descr="Diagramme und Zahlen">
            <a:extLst>
              <a:ext uri="{FF2B5EF4-FFF2-40B4-BE49-F238E27FC236}">
                <a16:creationId xmlns:a16="http://schemas.microsoft.com/office/drawing/2014/main" id="{CAD3A591-BEF0-4A0D-F408-B01A39B90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876FEA-819D-BCD6-28F9-452172866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Graph Algorithms</a:t>
            </a:r>
            <a:endParaRPr lang="de-DE" sz="5200">
              <a:solidFill>
                <a:srgbClr val="FFFFF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17DFC21-124F-EF34-85F3-2129A7DCF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Welcome to the world of graphs – a tale of nodes, edges, and algorithms that rule the digital world!</a:t>
            </a: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2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405A87-1803-C141-78FF-11882404D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7">
            <a:extLst>
              <a:ext uri="{FF2B5EF4-FFF2-40B4-BE49-F238E27FC236}">
                <a16:creationId xmlns:a16="http://schemas.microsoft.com/office/drawing/2014/main" id="{F626A21E-3A76-EC10-7D9E-74B9A4388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Triangle 9">
            <a:extLst>
              <a:ext uri="{FF2B5EF4-FFF2-40B4-BE49-F238E27FC236}">
                <a16:creationId xmlns:a16="http://schemas.microsoft.com/office/drawing/2014/main" id="{B043B73D-6CFA-F96C-9D30-D77042F29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AA7C1940-3656-F770-53F4-40D38F6BD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FAC436-3FC1-8BF7-2A46-EF69C0A32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4236" y="102527"/>
            <a:ext cx="5160128" cy="520748"/>
          </a:xfrm>
        </p:spPr>
        <p:txBody>
          <a:bodyPr anchor="b">
            <a:noAutofit/>
          </a:bodyPr>
          <a:lstStyle/>
          <a:p>
            <a:pPr algn="l"/>
            <a:r>
              <a:rPr lang="de-DE" sz="2400" b="1" dirty="0" err="1"/>
              <a:t>Representation</a:t>
            </a:r>
            <a:r>
              <a:rPr lang="de-DE" sz="2400" b="1" dirty="0"/>
              <a:t>: </a:t>
            </a:r>
            <a:r>
              <a:rPr lang="de-DE" sz="2400" b="1" dirty="0" err="1"/>
              <a:t>Adjacency</a:t>
            </a:r>
            <a:r>
              <a:rPr lang="de-DE" sz="2400" b="1" dirty="0"/>
              <a:t> Matrix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DCC419A-A5FC-439A-E8AC-CE5C9026A737}"/>
              </a:ext>
            </a:extLst>
          </p:cNvPr>
          <p:cNvSpPr txBox="1"/>
          <p:nvPr/>
        </p:nvSpPr>
        <p:spPr>
          <a:xfrm>
            <a:off x="1032180" y="4515879"/>
            <a:ext cx="35770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 very efficient on dense graphs, but only on dense graphs</a:t>
            </a:r>
            <a:r>
              <a:rPr lang="en-US" sz="2400" dirty="0">
                <a:solidFill>
                  <a:schemeClr val="tx2"/>
                </a:solidFill>
              </a:rPr>
              <a:t>!</a:t>
            </a:r>
            <a:endParaRPr lang="de-DE" sz="2400" dirty="0">
              <a:solidFill>
                <a:schemeClr val="tx2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CF8BE01-8E2C-3052-BDB1-B7C1F0D62699}"/>
              </a:ext>
            </a:extLst>
          </p:cNvPr>
          <p:cNvSpPr txBox="1"/>
          <p:nvPr/>
        </p:nvSpPr>
        <p:spPr>
          <a:xfrm>
            <a:off x="2516337" y="1085359"/>
            <a:ext cx="8763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Store a </a:t>
            </a:r>
            <a:r>
              <a:rPr lang="de-DE" dirty="0" err="1"/>
              <a:t>matrix</a:t>
            </a:r>
            <a:r>
              <a:rPr lang="de-DE" dirty="0"/>
              <a:t> A[1. . |V|] [1. . |V|] </a:t>
            </a:r>
            <a:r>
              <a:rPr lang="de-DE" dirty="0" err="1"/>
              <a:t>where</a:t>
            </a:r>
            <a:r>
              <a:rPr lang="de-DE" dirty="0"/>
              <a:t>: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CCA8537-CF16-8217-9157-E8454EB8E7C7}"/>
              </a:ext>
            </a:extLst>
          </p:cNvPr>
          <p:cNvSpPr txBox="1"/>
          <p:nvPr/>
        </p:nvSpPr>
        <p:spPr>
          <a:xfrm>
            <a:off x="5068413" y="2602595"/>
            <a:ext cx="28931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Space usage: </a:t>
            </a:r>
            <a:endParaRPr lang="en-US" sz="2400" dirty="0">
              <a:solidFill>
                <a:schemeClr val="tx2"/>
              </a:solidFill>
            </a:endParaRPr>
          </a:p>
          <a:p>
            <a:endParaRPr lang="de-DE" sz="2400" dirty="0">
              <a:solidFill>
                <a:schemeClr val="tx2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A0840E0-6F7B-B132-F2FA-ADB400AE13EE}"/>
              </a:ext>
            </a:extLst>
          </p:cNvPr>
          <p:cNvSpPr txBox="1"/>
          <p:nvPr/>
        </p:nvSpPr>
        <p:spPr>
          <a:xfrm>
            <a:off x="7123588" y="2600144"/>
            <a:ext cx="36599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Θ(|V|²)</a:t>
            </a:r>
          </a:p>
          <a:p>
            <a:endParaRPr lang="en-US" sz="2400" dirty="0">
              <a:solidFill>
                <a:srgbClr val="92D050"/>
              </a:solidFill>
            </a:endParaRPr>
          </a:p>
          <a:p>
            <a:endParaRPr lang="de-D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447B2B44-F3A7-01B9-0E85-198453C3D7B6}"/>
                  </a:ext>
                </a:extLst>
              </p:cNvPr>
              <p:cNvSpPr txBox="1"/>
              <p:nvPr/>
            </p:nvSpPr>
            <p:spPr>
              <a:xfrm>
                <a:off x="6416875" y="914928"/>
                <a:ext cx="6097712" cy="7101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/>
                  <a:t>A[u][v]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1, 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0, 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</m:e>
                        </m:eqArr>
                      </m:e>
                    </m:d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447B2B44-F3A7-01B9-0E85-198453C3D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875" y="914928"/>
                <a:ext cx="6097712" cy="710194"/>
              </a:xfrm>
              <a:prstGeom prst="rect">
                <a:avLst/>
              </a:prstGeom>
              <a:blipFill>
                <a:blip r:embed="rId2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D2EAB5A4-F48B-1643-D15B-731882675071}"/>
              </a:ext>
            </a:extLst>
          </p:cNvPr>
          <p:cNvSpPr txBox="1"/>
          <p:nvPr/>
        </p:nvSpPr>
        <p:spPr>
          <a:xfrm>
            <a:off x="2516337" y="1403799"/>
            <a:ext cx="6256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(= 2-dimensional </a:t>
            </a:r>
            <a:r>
              <a:rPr lang="de-DE" dirty="0" err="1"/>
              <a:t>array</a:t>
            </a:r>
            <a:r>
              <a:rPr lang="de-DE" dirty="0"/>
              <a:t>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579E11C-1B0D-5940-85F8-65FB037FD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354" y="2166815"/>
            <a:ext cx="1984841" cy="196933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8057C76-B51E-E235-08AF-EC9BA3C1CCFC}"/>
              </a:ext>
            </a:extLst>
          </p:cNvPr>
          <p:cNvSpPr txBox="1"/>
          <p:nvPr/>
        </p:nvSpPr>
        <p:spPr>
          <a:xfrm>
            <a:off x="8576720" y="2591472"/>
            <a:ext cx="36599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Θ(|V|²)=Θ(|E|)</a:t>
            </a:r>
          </a:p>
          <a:p>
            <a:endParaRPr lang="en-US" sz="2400" dirty="0">
              <a:solidFill>
                <a:srgbClr val="92D050"/>
              </a:solidFill>
            </a:endParaRPr>
          </a:p>
          <a:p>
            <a:endParaRPr lang="de-DE" sz="2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FD796CD-D1F7-0338-26C1-0CA456715FB5}"/>
              </a:ext>
            </a:extLst>
          </p:cNvPr>
          <p:cNvSpPr txBox="1"/>
          <p:nvPr/>
        </p:nvSpPr>
        <p:spPr>
          <a:xfrm>
            <a:off x="8538117" y="2055861"/>
            <a:ext cx="6339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On </a:t>
            </a:r>
            <a:r>
              <a:rPr lang="de-DE" sz="2400" b="1" dirty="0" err="1">
                <a:solidFill>
                  <a:schemeClr val="tx2"/>
                </a:solidFill>
              </a:rPr>
              <a:t>Dense</a:t>
            </a:r>
            <a:r>
              <a:rPr lang="de-DE" sz="2400" b="1" dirty="0">
                <a:solidFill>
                  <a:schemeClr val="tx2"/>
                </a:solidFill>
              </a:rPr>
              <a:t> Graphs: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103CC2-22E1-2DFB-5AD1-198252234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04" y="686066"/>
            <a:ext cx="1571844" cy="149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2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/>
      <p:bldP spid="21" grpId="0"/>
      <p:bldP spid="4" grpId="0"/>
      <p:bldP spid="8" grpId="0"/>
      <p:bldP spid="14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D7461A-82F3-3F62-30E7-4A846A90A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7">
            <a:extLst>
              <a:ext uri="{FF2B5EF4-FFF2-40B4-BE49-F238E27FC236}">
                <a16:creationId xmlns:a16="http://schemas.microsoft.com/office/drawing/2014/main" id="{C56A90CF-400E-41B1-A568-E82D0F8BC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Triangle 9">
            <a:extLst>
              <a:ext uri="{FF2B5EF4-FFF2-40B4-BE49-F238E27FC236}">
                <a16:creationId xmlns:a16="http://schemas.microsoft.com/office/drawing/2014/main" id="{4C96A868-120A-678A-6631-431E71124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BD983FCC-8A7A-1395-4C3A-B3FCF68D4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AB9EC-145C-F068-9B48-10EBEF247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4236" y="102527"/>
            <a:ext cx="5160128" cy="520748"/>
          </a:xfrm>
        </p:spPr>
        <p:txBody>
          <a:bodyPr anchor="b">
            <a:noAutofit/>
          </a:bodyPr>
          <a:lstStyle/>
          <a:p>
            <a:pPr algn="l"/>
            <a:r>
              <a:rPr lang="de-DE" sz="2400" b="1" dirty="0" err="1"/>
              <a:t>Representation</a:t>
            </a:r>
            <a:r>
              <a:rPr lang="de-DE" sz="2400" b="1" dirty="0"/>
              <a:t>: </a:t>
            </a:r>
            <a:r>
              <a:rPr lang="de-DE" sz="2400" b="1" dirty="0" err="1"/>
              <a:t>Undirected</a:t>
            </a:r>
            <a:r>
              <a:rPr lang="de-DE" sz="2400" b="1" dirty="0"/>
              <a:t> Graphs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E2E7EAE-E4A8-AE78-9F03-419676E65587}"/>
              </a:ext>
            </a:extLst>
          </p:cNvPr>
          <p:cNvSpPr txBox="1"/>
          <p:nvPr/>
        </p:nvSpPr>
        <p:spPr>
          <a:xfrm>
            <a:off x="641774" y="1056908"/>
            <a:ext cx="8604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To represent an undirected graph, we instead represent its bidirectional version: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788EE0A-E90A-D27E-7832-6D602BC5B93B}"/>
              </a:ext>
            </a:extLst>
          </p:cNvPr>
          <p:cNvSpPr txBox="1"/>
          <p:nvPr/>
        </p:nvSpPr>
        <p:spPr>
          <a:xfrm>
            <a:off x="641774" y="5507216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ptos" panose="020B0004020202020204" pitchFamily="34" charset="0"/>
              </a:rPr>
              <a:t>→</a:t>
            </a:r>
            <a:r>
              <a:rPr lang="en-US" dirty="0">
                <a:solidFill>
                  <a:schemeClr val="tx2"/>
                </a:solidFill>
              </a:rPr>
              <a:t>All representations can be easily adapted</a:t>
            </a: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CF58A92-6734-6E4E-5AFD-BEA72F100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380" y="2018055"/>
            <a:ext cx="7040362" cy="263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2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FC55C8-1302-EB4A-52C7-3BC84834A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7">
            <a:extLst>
              <a:ext uri="{FF2B5EF4-FFF2-40B4-BE49-F238E27FC236}">
                <a16:creationId xmlns:a16="http://schemas.microsoft.com/office/drawing/2014/main" id="{9445FB41-90BB-AFFA-93AB-6C4700D28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Triangle 9">
            <a:extLst>
              <a:ext uri="{FF2B5EF4-FFF2-40B4-BE49-F238E27FC236}">
                <a16:creationId xmlns:a16="http://schemas.microsoft.com/office/drawing/2014/main" id="{633CC300-67BF-2078-3138-516875C28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85F94B52-BFD1-CE8C-60DB-D076A027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8150C-997C-FB12-CCA9-AA2E7CBBE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4236" y="102527"/>
            <a:ext cx="5160128" cy="520748"/>
          </a:xfrm>
        </p:spPr>
        <p:txBody>
          <a:bodyPr anchor="b">
            <a:noAutofit/>
          </a:bodyPr>
          <a:lstStyle/>
          <a:p>
            <a:pPr algn="l"/>
            <a:r>
              <a:rPr lang="de-DE" sz="2400" b="1" dirty="0" err="1">
                <a:solidFill>
                  <a:schemeClr val="tx2"/>
                </a:solidFill>
              </a:rPr>
              <a:t>Representation</a:t>
            </a:r>
            <a:r>
              <a:rPr lang="de-DE" sz="2400" b="1" dirty="0">
                <a:solidFill>
                  <a:schemeClr val="tx2"/>
                </a:solidFill>
              </a:rPr>
              <a:t>: Edge </a:t>
            </a:r>
            <a:r>
              <a:rPr lang="de-DE" sz="2400" b="1" dirty="0" err="1">
                <a:solidFill>
                  <a:schemeClr val="tx2"/>
                </a:solidFill>
              </a:rPr>
              <a:t>Weights</a:t>
            </a:r>
            <a:endParaRPr lang="de-DE" sz="2400" b="1" dirty="0">
              <a:solidFill>
                <a:schemeClr val="tx2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ECB5E13-211E-7FEE-B5F4-D229C5D949AD}"/>
              </a:ext>
            </a:extLst>
          </p:cNvPr>
          <p:cNvSpPr txBox="1"/>
          <p:nvPr/>
        </p:nvSpPr>
        <p:spPr>
          <a:xfrm>
            <a:off x="3206299" y="923384"/>
            <a:ext cx="6097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Sometimes we want to associate auxiliary information at the edges</a:t>
            </a:r>
            <a:endParaRPr lang="de-DE" sz="2000" dirty="0">
              <a:solidFill>
                <a:schemeClr val="tx2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0EC79F7-5137-7D91-1C5D-3035B156EBC7}"/>
              </a:ext>
            </a:extLst>
          </p:cNvPr>
          <p:cNvSpPr txBox="1"/>
          <p:nvPr/>
        </p:nvSpPr>
        <p:spPr>
          <a:xfrm>
            <a:off x="3206299" y="1731325"/>
            <a:ext cx="609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E.g</a:t>
            </a:r>
            <a:r>
              <a:rPr lang="en-US" dirty="0">
                <a:solidFill>
                  <a:schemeClr val="tx2"/>
                </a:solidFill>
              </a:rPr>
              <a:t>. if edges are roads we want to store their length</a:t>
            </a:r>
          </a:p>
          <a:p>
            <a:r>
              <a:rPr lang="en-US" b="1" dirty="0">
                <a:solidFill>
                  <a:schemeClr val="tx2"/>
                </a:solidFill>
              </a:rPr>
              <a:t>E.g. </a:t>
            </a:r>
            <a:r>
              <a:rPr lang="en-US" dirty="0">
                <a:solidFill>
                  <a:schemeClr val="tx2"/>
                </a:solidFill>
              </a:rPr>
              <a:t>if edges are cables we want to store their maximum throughput</a:t>
            </a:r>
          </a:p>
          <a:p>
            <a:r>
              <a:rPr lang="en-US" dirty="0">
                <a:solidFill>
                  <a:schemeClr val="tx2"/>
                </a:solidFill>
              </a:rPr>
              <a:t>…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126E456-A91F-E536-CFA7-5049CC68DF7F}"/>
              </a:ext>
            </a:extLst>
          </p:cNvPr>
          <p:cNvSpPr txBox="1"/>
          <p:nvPr/>
        </p:nvSpPr>
        <p:spPr>
          <a:xfrm>
            <a:off x="798816" y="3096355"/>
            <a:ext cx="6793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Weighted graph</a:t>
            </a:r>
            <a:r>
              <a:rPr lang="en-US" dirty="0">
                <a:solidFill>
                  <a:schemeClr val="tx2"/>
                </a:solidFill>
              </a:rPr>
              <a:t>: graph G = (V,E) and weight function w: E → ℤ</a:t>
            </a: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18580C0-8366-FD52-FF74-4C622D409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892" y="3413991"/>
            <a:ext cx="2407154" cy="227090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10B55B5A-FF44-04A4-433D-B6AF4FA879D0}"/>
              </a:ext>
            </a:extLst>
          </p:cNvPr>
          <p:cNvSpPr txBox="1"/>
          <p:nvPr/>
        </p:nvSpPr>
        <p:spPr>
          <a:xfrm>
            <a:off x="641774" y="5727187"/>
            <a:ext cx="7040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ptos" panose="020B0004020202020204" pitchFamily="34" charset="0"/>
              </a:rPr>
              <a:t>→</a:t>
            </a:r>
            <a:r>
              <a:rPr lang="en-US" dirty="0">
                <a:solidFill>
                  <a:schemeClr val="tx2"/>
                </a:solidFill>
              </a:rPr>
              <a:t>All representations can be easily adapted to store edge weights</a:t>
            </a: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319E80-807A-030E-BB01-3B61D8899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76" y="3582507"/>
            <a:ext cx="4755133" cy="20469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DD6969B-9A68-DD55-5CDD-B57E1FA6D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59" y="759639"/>
            <a:ext cx="2105319" cy="194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3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D4DC34C-26B9-4C00-4F02-B7F5D8E28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Graphs are used in a wide range of fields to model relationships and interactions between entities. </a:t>
            </a:r>
            <a:b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Some key areas where graphs are used: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B75D1498-5596-DB03-A49C-D7D0A6839057}"/>
              </a:ext>
            </a:extLst>
          </p:cNvPr>
          <p:cNvSpPr txBox="1"/>
          <p:nvPr/>
        </p:nvSpPr>
        <p:spPr>
          <a:xfrm>
            <a:off x="1801659" y="606647"/>
            <a:ext cx="8258176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4800" b="1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Graphs are everywhere!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7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rson in einem Labor">
            <a:extLst>
              <a:ext uri="{FF2B5EF4-FFF2-40B4-BE49-F238E27FC236}">
                <a16:creationId xmlns:a16="http://schemas.microsoft.com/office/drawing/2014/main" id="{580ADD0C-CA63-63F0-4429-3BC8465403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2C29BB-BFF0-5141-2276-4342E3284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9864634" cy="8392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200" dirty="0" err="1">
                <a:solidFill>
                  <a:srgbClr val="FFFFFF"/>
                </a:solidFill>
              </a:rPr>
              <a:t>Applications</a:t>
            </a:r>
            <a:r>
              <a:rPr lang="de-DE" sz="5200" dirty="0">
                <a:solidFill>
                  <a:srgbClr val="FFFFFF"/>
                </a:solidFill>
              </a:rPr>
              <a:t> in </a:t>
            </a:r>
            <a:r>
              <a:rPr lang="de-DE" sz="5200" dirty="0" err="1">
                <a:solidFill>
                  <a:srgbClr val="FFFFFF"/>
                </a:solidFill>
              </a:rPr>
              <a:t>Biology</a:t>
            </a:r>
            <a:r>
              <a:rPr lang="de-DE" sz="5200" dirty="0">
                <a:solidFill>
                  <a:srgbClr val="FFFFFF"/>
                </a:solidFill>
              </a:rPr>
              <a:t> &amp; Medicine</a:t>
            </a:r>
          </a:p>
        </p:txBody>
      </p:sp>
      <p:graphicFrame>
        <p:nvGraphicFramePr>
          <p:cNvPr id="12" name="Rectangle 1">
            <a:extLst>
              <a:ext uri="{FF2B5EF4-FFF2-40B4-BE49-F238E27FC236}">
                <a16:creationId xmlns:a16="http://schemas.microsoft.com/office/drawing/2014/main" id="{06D4FE6B-E756-4F04-9B0A-D1ED457A76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0637445"/>
              </p:ext>
            </p:extLst>
          </p:nvPr>
        </p:nvGraphicFramePr>
        <p:xfrm>
          <a:off x="835152" y="843130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5244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3" descr="Gestapelte Frachtschiffcontainer und auf einem Tieflader im Hafen">
            <a:extLst>
              <a:ext uri="{FF2B5EF4-FFF2-40B4-BE49-F238E27FC236}">
                <a16:creationId xmlns:a16="http://schemas.microsoft.com/office/drawing/2014/main" id="{73C8B719-DC70-EB80-8567-49C02B0D74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20169" b="4831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36B6465-1051-2F8E-0EEE-FAACEB75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400" dirty="0">
                <a:ln w="22225">
                  <a:solidFill>
                    <a:srgbClr val="FFFFFF"/>
                  </a:solidFill>
                </a:ln>
                <a:noFill/>
              </a:rPr>
              <a:t>Transportation &amp; Logistics</a:t>
            </a:r>
            <a:br>
              <a:rPr lang="en-US" sz="7400" dirty="0">
                <a:ln w="22225">
                  <a:solidFill>
                    <a:srgbClr val="FFFFFF"/>
                  </a:solidFill>
                </a:ln>
                <a:noFill/>
              </a:rPr>
            </a:br>
            <a:endParaRPr lang="en-US" sz="7400" dirty="0">
              <a:ln w="22225">
                <a:solidFill>
                  <a:srgbClr val="FFFFFF"/>
                </a:solidFill>
              </a:ln>
              <a:noFill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81952FEF-9F3A-E510-5261-7AFCF328C5B1}"/>
              </a:ext>
            </a:extLst>
          </p:cNvPr>
          <p:cNvSpPr txBox="1"/>
          <p:nvPr/>
        </p:nvSpPr>
        <p:spPr>
          <a:xfrm>
            <a:off x="7534641" y="1065862"/>
            <a:ext cx="3860002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indent="-228600" fontAlgn="base">
              <a:lnSpc>
                <a:spcPct val="90000"/>
              </a:lnSpc>
              <a:spcAft>
                <a:spcPts val="600"/>
              </a:spcAft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2000" b="1" i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GPS and route finding</a:t>
            </a:r>
            <a:r>
              <a:rPr lang="en-US" sz="2000" b="0" i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: Cities/intersections as nodes, roads as edges.</a:t>
            </a:r>
            <a:endParaRPr lang="en-US" sz="2000" dirty="0">
              <a:solidFill>
                <a:srgbClr val="FFFFFF"/>
              </a:solidFill>
              <a:effectLst/>
            </a:endParaRPr>
          </a:p>
          <a:p>
            <a:pPr marL="0" marR="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Airline networks</a:t>
            </a:r>
            <a:r>
              <a:rPr lang="en-US" sz="2000" b="0" i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: Airports as nodes, flights as edges.</a:t>
            </a:r>
            <a:endParaRPr lang="en-US" sz="2000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6006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5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echner, Stift, POST, Geld und ein Papier mit Grafiken, die darauf gedruckt werden">
            <a:extLst>
              <a:ext uri="{FF2B5EF4-FFF2-40B4-BE49-F238E27FC236}">
                <a16:creationId xmlns:a16="http://schemas.microsoft.com/office/drawing/2014/main" id="{39108CF0-BC9F-B32E-529B-90CB9F49A2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b="6639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F7A3C43-AF6C-2073-3DC2-A3601C741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000">
                <a:ln w="22225">
                  <a:solidFill>
                    <a:srgbClr val="FFFFFF"/>
                  </a:solidFill>
                </a:ln>
                <a:noFill/>
              </a:rPr>
              <a:t>Finance</a:t>
            </a:r>
            <a:br>
              <a:rPr lang="en-US" sz="8000">
                <a:ln w="22225">
                  <a:solidFill>
                    <a:srgbClr val="FFFFFF"/>
                  </a:solidFill>
                </a:ln>
                <a:noFill/>
              </a:rPr>
            </a:br>
            <a:endParaRPr lang="en-US" sz="8000" dirty="0">
              <a:ln w="22225">
                <a:solidFill>
                  <a:srgbClr val="FFFFFF"/>
                </a:solidFill>
              </a:ln>
              <a:noFill/>
            </a:endParaRPr>
          </a:p>
        </p:txBody>
      </p:sp>
      <p:cxnSp>
        <p:nvCxnSpPr>
          <p:cNvPr id="31" name="Straight Connector 27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0AAC73E1-752C-34D1-659F-C045BA1AA76A}"/>
              </a:ext>
            </a:extLst>
          </p:cNvPr>
          <p:cNvSpPr txBox="1"/>
          <p:nvPr/>
        </p:nvSpPr>
        <p:spPr>
          <a:xfrm>
            <a:off x="7534641" y="1065862"/>
            <a:ext cx="3860002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FFFFFF"/>
                </a:solidFill>
              </a:rPr>
              <a:t>Transaction networks: </a:t>
            </a:r>
            <a:r>
              <a:rPr lang="en-US" sz="2000">
                <a:solidFill>
                  <a:srgbClr val="FFFFFF"/>
                </a:solidFill>
              </a:rPr>
              <a:t>Accounts as nodes, transactions as edges (used in fraud detection).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FFFFFF"/>
                </a:solidFill>
              </a:rPr>
              <a:t>Market modeling</a:t>
            </a:r>
            <a:r>
              <a:rPr lang="en-US" sz="2000">
                <a:solidFill>
                  <a:srgbClr val="FFFFFF"/>
                </a:solidFill>
              </a:rPr>
              <a:t>: Dependencies between stocks or assets.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48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101010 Datenzeilen bis zur Unendlichkeit">
            <a:extLst>
              <a:ext uri="{FF2B5EF4-FFF2-40B4-BE49-F238E27FC236}">
                <a16:creationId xmlns:a16="http://schemas.microsoft.com/office/drawing/2014/main" id="{1C19D2D6-4D49-30CE-9174-CD3756C721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3127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6AC2A3-6C87-998A-6F81-159568992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de-DE" sz="8000" dirty="0">
                <a:ln w="22225">
                  <a:solidFill>
                    <a:srgbClr val="FFFFFF"/>
                  </a:solidFill>
                </a:ln>
                <a:noFill/>
              </a:rPr>
              <a:t>Data Science &amp; </a:t>
            </a:r>
            <a:r>
              <a:rPr lang="de-DE" sz="8000" dirty="0" err="1">
                <a:ln w="22225">
                  <a:solidFill>
                    <a:srgbClr val="FFFFFF"/>
                  </a:solidFill>
                </a:ln>
                <a:noFill/>
              </a:rPr>
              <a:t>Machine</a:t>
            </a:r>
            <a:r>
              <a:rPr lang="de-DE" sz="8000" dirty="0">
                <a:ln w="22225">
                  <a:solidFill>
                    <a:srgbClr val="FFFFFF"/>
                  </a:solidFill>
                </a:ln>
                <a:noFill/>
              </a:rPr>
              <a:t> Learning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>
            <a:extLst>
              <a:ext uri="{FF2B5EF4-FFF2-40B4-BE49-F238E27FC236}">
                <a16:creationId xmlns:a16="http://schemas.microsoft.com/office/drawing/2014/main" id="{1380F5FA-1EF1-EBD5-7050-3036016327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534274" y="2274838"/>
            <a:ext cx="454020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Knowledge </a:t>
            </a:r>
            <a:r>
              <a:rPr kumimoji="0" lang="de-DE" alt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graphs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Represent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relationships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between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entities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(e.g., in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semantic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search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Graph </a:t>
            </a:r>
            <a:r>
              <a:rPr kumimoji="0" lang="de-DE" alt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neural</a:t>
            </a: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networks</a:t>
            </a: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(GNNs)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Learning on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graph-structured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Recommendation</a:t>
            </a: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systems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Users and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items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nodes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;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edges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represent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interactions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2366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eiterplattenhintergrund">
            <a:extLst>
              <a:ext uri="{FF2B5EF4-FFF2-40B4-BE49-F238E27FC236}">
                <a16:creationId xmlns:a16="http://schemas.microsoft.com/office/drawing/2014/main" id="{DFD4FDAD-C369-B699-BB64-68162975F1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b="15414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B4C18EF-A4BD-E1A2-2D40-2C124CE7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de-DE" sz="8000" dirty="0">
                <a:ln w="22225">
                  <a:solidFill>
                    <a:srgbClr val="FFFFFF"/>
                  </a:solidFill>
                </a:ln>
                <a:noFill/>
              </a:rPr>
              <a:t> Computer Science</a:t>
            </a:r>
            <a:br>
              <a:rPr lang="de-DE" sz="8000" dirty="0">
                <a:ln w="22225">
                  <a:solidFill>
                    <a:srgbClr val="FFFFFF"/>
                  </a:solidFill>
                </a:ln>
                <a:noFill/>
              </a:rPr>
            </a:br>
            <a:endParaRPr lang="de-DE" sz="8000" dirty="0">
              <a:ln w="22225">
                <a:solidFill>
                  <a:srgbClr val="FFFFFF"/>
                </a:solidFill>
              </a:ln>
              <a:noFill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1E50FC9E-F3D0-650E-79B2-00BE334EA7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534274" y="2551186"/>
            <a:ext cx="397834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Social</a:t>
            </a: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networks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Users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nodes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friendships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follows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edges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Web </a:t>
            </a:r>
            <a:r>
              <a:rPr kumimoji="0" lang="de-DE" alt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page</a:t>
            </a: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linking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Web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pages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nodes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hyperlinks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directed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edges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Routing and </a:t>
            </a:r>
            <a:r>
              <a:rPr kumimoji="0" lang="de-DE" alt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navigation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Locations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nodes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roads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weighted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edges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9510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Video 14" descr="Wolkenkratzer und Ortssymbole">
            <a:extLst>
              <a:ext uri="{FF2B5EF4-FFF2-40B4-BE49-F238E27FC236}">
                <a16:creationId xmlns:a16="http://schemas.microsoft.com/office/drawing/2014/main" id="{986FC55C-3F02-083F-5E54-87648A2AE2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58A194-FA4A-D771-D270-B2179BA09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6" y="728897"/>
            <a:ext cx="5452529" cy="3728614"/>
          </a:xfrm>
        </p:spPr>
        <p:txBody>
          <a:bodyPr anchor="t">
            <a:normAutofit/>
          </a:bodyPr>
          <a:lstStyle/>
          <a:p>
            <a:pPr algn="r"/>
            <a:r>
              <a:rPr lang="en-US" sz="5200" dirty="0">
                <a:solidFill>
                  <a:srgbClr val="FFFFFF"/>
                </a:solidFill>
              </a:rPr>
              <a:t>Google Maps Uses Graphs</a:t>
            </a:r>
            <a:endParaRPr lang="de-DE" sz="5200" dirty="0">
              <a:solidFill>
                <a:srgbClr val="FFFFF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87014D4-1A38-23F6-DAC3-DE2212EE2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9055" y="4629217"/>
            <a:ext cx="5449479" cy="1499873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Shortest path algorithms help you get from point A to B efficiently.</a:t>
            </a: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0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6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227F0A6-0FE3-F551-B957-ACD80A3F090F}"/>
              </a:ext>
            </a:extLst>
          </p:cNvPr>
          <p:cNvSpPr txBox="1">
            <a:spLocks/>
          </p:cNvSpPr>
          <p:nvPr/>
        </p:nvSpPr>
        <p:spPr>
          <a:xfrm>
            <a:off x="242910" y="1598246"/>
            <a:ext cx="4626709" cy="51229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a Graph?</a:t>
            </a:r>
          </a:p>
        </p:txBody>
      </p:sp>
      <p:cxnSp>
        <p:nvCxnSpPr>
          <p:cNvPr id="60" name="Straight Connector 4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Inhaltsplatzhalter 2">
            <a:extLst>
              <a:ext uri="{FF2B5EF4-FFF2-40B4-BE49-F238E27FC236}">
                <a16:creationId xmlns:a16="http://schemas.microsoft.com/office/drawing/2014/main" id="{CC4D91AC-D400-1F1F-7F95-75945F5827E7}"/>
              </a:ext>
            </a:extLst>
          </p:cNvPr>
          <p:cNvSpPr txBox="1">
            <a:spLocks/>
          </p:cNvSpPr>
          <p:nvPr/>
        </p:nvSpPr>
        <p:spPr>
          <a:xfrm>
            <a:off x="5708579" y="3187705"/>
            <a:ext cx="6240511" cy="148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A </a:t>
            </a:r>
            <a:r>
              <a:rPr lang="de-DE" b="1" dirty="0" err="1">
                <a:solidFill>
                  <a:schemeClr val="bg1"/>
                </a:solidFill>
              </a:rPr>
              <a:t>graph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is</a:t>
            </a:r>
            <a:r>
              <a:rPr lang="de-DE" dirty="0">
                <a:solidFill>
                  <a:schemeClr val="bg1"/>
                </a:solidFill>
              </a:rPr>
              <a:t> an </a:t>
            </a:r>
            <a:r>
              <a:rPr lang="de-DE" dirty="0" err="1">
                <a:solidFill>
                  <a:schemeClr val="bg1"/>
                </a:solidFill>
              </a:rPr>
              <a:t>ordered</a:t>
            </a:r>
            <a:r>
              <a:rPr lang="de-DE" dirty="0">
                <a:solidFill>
                  <a:schemeClr val="bg1"/>
                </a:solidFill>
              </a:rPr>
              <a:t> pair </a:t>
            </a:r>
            <a:r>
              <a:rPr lang="de-DE" b="1" dirty="0">
                <a:solidFill>
                  <a:schemeClr val="bg1"/>
                </a:solidFill>
              </a:rPr>
              <a:t>G = (V, E)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where</a:t>
            </a:r>
            <a:r>
              <a:rPr lang="de-DE" dirty="0">
                <a:solidFill>
                  <a:schemeClr val="bg1"/>
                </a:solidFill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</a:rPr>
              <a:t>V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is</a:t>
            </a:r>
            <a:r>
              <a:rPr lang="de-DE" dirty="0">
                <a:solidFill>
                  <a:schemeClr val="bg1"/>
                </a:solidFill>
              </a:rPr>
              <a:t> a finite </a:t>
            </a:r>
            <a:r>
              <a:rPr lang="de-DE" dirty="0" err="1">
                <a:solidFill>
                  <a:schemeClr val="bg1"/>
                </a:solidFill>
              </a:rPr>
              <a:t>set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elements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called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vertices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nodes</a:t>
            </a:r>
            <a:r>
              <a:rPr lang="de-DE" dirty="0">
                <a:solidFill>
                  <a:schemeClr val="bg1"/>
                </a:solidFill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</a:rPr>
              <a:t>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is</a:t>
            </a:r>
            <a:r>
              <a:rPr lang="de-DE" dirty="0">
                <a:solidFill>
                  <a:schemeClr val="bg1"/>
                </a:solidFill>
              </a:rPr>
              <a:t> a finite </a:t>
            </a:r>
            <a:r>
              <a:rPr lang="de-DE" dirty="0" err="1">
                <a:solidFill>
                  <a:schemeClr val="bg1"/>
                </a:solidFill>
              </a:rPr>
              <a:t>set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edges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where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each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edge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is</a:t>
            </a:r>
            <a:r>
              <a:rPr lang="de-DE" dirty="0">
                <a:solidFill>
                  <a:schemeClr val="bg1"/>
                </a:solidFill>
              </a:rPr>
              <a:t> a pair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vertices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from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b="1" dirty="0">
                <a:solidFill>
                  <a:schemeClr val="bg1"/>
                </a:solidFill>
              </a:rPr>
              <a:t>V</a:t>
            </a:r>
            <a:r>
              <a:rPr lang="de-DE" dirty="0">
                <a:solidFill>
                  <a:schemeClr val="bg1"/>
                </a:solidFill>
              </a:rPr>
              <a:t>.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E57A2319-4A3E-6AB1-A582-455F5B3614F8}"/>
              </a:ext>
            </a:extLst>
          </p:cNvPr>
          <p:cNvSpPr txBox="1"/>
          <p:nvPr/>
        </p:nvSpPr>
        <p:spPr>
          <a:xfrm>
            <a:off x="5708580" y="2294447"/>
            <a:ext cx="36241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Abadi" panose="020F0502020204030204" pitchFamily="34" charset="0"/>
              </a:rPr>
              <a:t>Definition:</a:t>
            </a:r>
          </a:p>
        </p:txBody>
      </p:sp>
    </p:spTree>
    <p:extLst>
      <p:ext uri="{BB962C8B-B14F-4D97-AF65-F5344CB8AC3E}">
        <p14:creationId xmlns:p14="http://schemas.microsoft.com/office/powerpoint/2010/main" val="34851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17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D68316-B510-6C40-1015-EA9B7014D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en-US" sz="8100"/>
              <a:t>Famous Algorithm: Dijkstra’s Shortest Path</a:t>
            </a:r>
            <a:endParaRPr lang="de-DE" sz="810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636BB7-FA9F-3B94-BA02-8233CA9EE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r>
              <a:rPr lang="en-US"/>
              <a:t>Developed in 1956 by Edsger Dijkstra. Finds the shortest path from a source node to all others in a weighted graph.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8066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D95816-F7F3-B273-8129-FC28FF073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de-DE" sz="11500"/>
              <a:t>How Dijkstra’s Works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5F04E7-BB24-BD98-1C4E-7636AA636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r>
              <a:rPr lang="en-US"/>
              <a:t>Uses a greedy strategy. Repeatedly picks the closest unvisited node and updates distances to its neighbors.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19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FCC73B-AB81-424E-379C-8B518A81A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84090E41-DB23-D5A1-672F-D8AB1DC27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9">
            <a:extLst>
              <a:ext uri="{FF2B5EF4-FFF2-40B4-BE49-F238E27FC236}">
                <a16:creationId xmlns:a16="http://schemas.microsoft.com/office/drawing/2014/main" id="{4A30ACC1-DA1E-63F1-705C-A2E137AF1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5F8EFC4D-0BA0-2511-42AC-4C744BEF4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43B8F1-4832-8008-8E39-CCEEE31D1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8212" y="-95492"/>
            <a:ext cx="4810760" cy="827314"/>
          </a:xfrm>
        </p:spPr>
        <p:txBody>
          <a:bodyPr anchor="b">
            <a:normAutofit/>
          </a:bodyPr>
          <a:lstStyle/>
          <a:p>
            <a:pPr algn="l"/>
            <a:r>
              <a:rPr lang="de-DE" sz="4000" b="1" dirty="0" err="1"/>
              <a:t>How</a:t>
            </a:r>
            <a:r>
              <a:rPr lang="de-DE" sz="4000" b="1" dirty="0"/>
              <a:t> </a:t>
            </a:r>
            <a:r>
              <a:rPr lang="de-DE" sz="4000" b="1" dirty="0" err="1"/>
              <a:t>Dijkstra’s</a:t>
            </a:r>
            <a:r>
              <a:rPr lang="de-DE" sz="4000" b="1" dirty="0"/>
              <a:t> Works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F376288-79C3-B706-7E8F-2B57A3AEB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4880" y="4177834"/>
            <a:ext cx="3291840" cy="5353196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Uses a greedy strategy. Repeatedly picks the closest unvisited node and updates distances to its neighbors.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483E19-F612-C103-7DFB-82A3D8546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304" y="731822"/>
            <a:ext cx="3856967" cy="27125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209523-6B43-3BE3-F32B-836D9EF95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142" y="773581"/>
            <a:ext cx="2953162" cy="12479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627EA36-0CCE-6411-BE09-735E8E4A4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142" y="2207846"/>
            <a:ext cx="2638793" cy="1219370"/>
          </a:xfrm>
          <a:prstGeom prst="rect">
            <a:avLst/>
          </a:prstGeom>
        </p:spPr>
      </p:pic>
      <p:pic>
        <p:nvPicPr>
          <p:cNvPr id="13" name="Bildschirmaufnahme 2025-06-11 154708">
            <a:hlinkClick r:id="" action="ppaction://media"/>
            <a:extLst>
              <a:ext uri="{FF2B5EF4-FFF2-40B4-BE49-F238E27FC236}">
                <a16:creationId xmlns:a16="http://schemas.microsoft.com/office/drawing/2014/main" id="{F7A1EBF0-7C0D-07F5-F487-1C6F02C5F2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5829" y="731821"/>
            <a:ext cx="3856313" cy="38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0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FCC73B-AB81-424E-379C-8B518A81A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84090E41-DB23-D5A1-672F-D8AB1DC27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9">
            <a:extLst>
              <a:ext uri="{FF2B5EF4-FFF2-40B4-BE49-F238E27FC236}">
                <a16:creationId xmlns:a16="http://schemas.microsoft.com/office/drawing/2014/main" id="{4A30ACC1-DA1E-63F1-705C-A2E137AF1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5F8EFC4D-0BA0-2511-42AC-4C744BEF4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43B8F1-4832-8008-8E39-CCEEE31D1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8212" y="-95492"/>
            <a:ext cx="4810760" cy="827314"/>
          </a:xfrm>
        </p:spPr>
        <p:txBody>
          <a:bodyPr anchor="b">
            <a:normAutofit/>
          </a:bodyPr>
          <a:lstStyle/>
          <a:p>
            <a:pPr algn="l"/>
            <a:r>
              <a:rPr lang="de-DE" sz="4000" b="1" dirty="0" err="1"/>
              <a:t>How</a:t>
            </a:r>
            <a:r>
              <a:rPr lang="de-DE" sz="4000" b="1" dirty="0"/>
              <a:t> </a:t>
            </a:r>
            <a:r>
              <a:rPr lang="de-DE" sz="4000" b="1" dirty="0" err="1"/>
              <a:t>Dijkstra’s</a:t>
            </a:r>
            <a:r>
              <a:rPr lang="de-DE" sz="4000" b="1" dirty="0"/>
              <a:t> Works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483E19-F612-C103-7DFB-82A3D8546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304" y="731822"/>
            <a:ext cx="3856967" cy="27125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209523-6B43-3BE3-F32B-836D9EF95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142" y="773581"/>
            <a:ext cx="2953162" cy="12479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627EA36-0CCE-6411-BE09-735E8E4A4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142" y="2207846"/>
            <a:ext cx="2638793" cy="121937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F5B8388-3B20-98A1-FEF3-20AB4F9FF8D4}"/>
              </a:ext>
            </a:extLst>
          </p:cNvPr>
          <p:cNvSpPr txBox="1"/>
          <p:nvPr/>
        </p:nvSpPr>
        <p:spPr>
          <a:xfrm>
            <a:off x="641774" y="623275"/>
            <a:ext cx="386661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We maintain a Dictionary storing for each unvisited node 𝑣 an item(𝑑[𝑣],𝑣), compared lexicographically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2"/>
                </a:solidFill>
              </a:rPr>
              <a:t>when visiting node 𝑣 we remove the item(𝑑[𝑣], 𝑣) from the dictionary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2"/>
                </a:solidFill>
              </a:rPr>
              <a:t> when relaxing edge (𝑢, 𝑣) we remove the old item(𝑑[𝑣], 𝑣) and then insert a new item(𝑑[𝑣], 𝑣) with a new value 𝑑[𝑣]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2"/>
                </a:solidFill>
              </a:rPr>
              <a:t>to determine the unvisited node with smallest 𝑑[𝑢] we compute the smallest item in the dictionary, i.e. we run min()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2"/>
                </a:solidFill>
              </a:rPr>
              <a:t>Since each node is visited at most once and thus each edge is relaxed at most once, the total running time is 𝑂((|V|*(min)+|E|)*(</a:t>
            </a:r>
            <a:r>
              <a:rPr lang="en-US" dirty="0" err="1">
                <a:solidFill>
                  <a:schemeClr val="tx2"/>
                </a:solidFill>
              </a:rPr>
              <a:t>remove+insert</a:t>
            </a:r>
            <a:r>
              <a:rPr lang="en-US" dirty="0">
                <a:solidFill>
                  <a:schemeClr val="tx2"/>
                </a:solidFill>
              </a:rPr>
              <a:t>)) 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B1BDB8-D5BA-6F3C-BF5A-B2D12A16541B}"/>
              </a:ext>
            </a:extLst>
          </p:cNvPr>
          <p:cNvSpPr txBox="1"/>
          <p:nvPr/>
        </p:nvSpPr>
        <p:spPr>
          <a:xfrm>
            <a:off x="4417888" y="3702245"/>
            <a:ext cx="37761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Priority Queue as a linear array: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622644E-BCE1-7555-7E05-FB831CC4E0CE}"/>
              </a:ext>
            </a:extLst>
          </p:cNvPr>
          <p:cNvSpPr txBox="1"/>
          <p:nvPr/>
        </p:nvSpPr>
        <p:spPr>
          <a:xfrm>
            <a:off x="7896725" y="3721178"/>
            <a:ext cx="2648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O(|V|²+|E|) = O(|V|²)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E2542EA-E08B-C1E8-6324-CAD1B39E14E9}"/>
              </a:ext>
            </a:extLst>
          </p:cNvPr>
          <p:cNvSpPr txBox="1"/>
          <p:nvPr/>
        </p:nvSpPr>
        <p:spPr>
          <a:xfrm>
            <a:off x="4394130" y="4133057"/>
            <a:ext cx="37761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Priority Queue with a binary heap: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F455DF8-BD56-40B2-30C6-5C8250E4F136}"/>
              </a:ext>
            </a:extLst>
          </p:cNvPr>
          <p:cNvSpPr txBox="1"/>
          <p:nvPr/>
        </p:nvSpPr>
        <p:spPr>
          <a:xfrm>
            <a:off x="7907610" y="4136222"/>
            <a:ext cx="2166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O((|V|+|E|)*log(|V|))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0D90519-7770-04CF-1D7D-8C6911923A8A}"/>
              </a:ext>
            </a:extLst>
          </p:cNvPr>
          <p:cNvSpPr txBox="1"/>
          <p:nvPr/>
        </p:nvSpPr>
        <p:spPr>
          <a:xfrm>
            <a:off x="4370840" y="4605526"/>
            <a:ext cx="43004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Priority Queue with a </a:t>
            </a:r>
            <a:r>
              <a:rPr lang="en-US" b="1" dirty="0" err="1">
                <a:solidFill>
                  <a:schemeClr val="tx2"/>
                </a:solidFill>
              </a:rPr>
              <a:t>Fibbonacci</a:t>
            </a:r>
            <a:r>
              <a:rPr lang="en-US" b="1" dirty="0">
                <a:solidFill>
                  <a:schemeClr val="tx2"/>
                </a:solidFill>
              </a:rPr>
              <a:t> heap: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565A4F8-3079-6A04-9310-58D9529D3B20}"/>
              </a:ext>
            </a:extLst>
          </p:cNvPr>
          <p:cNvSpPr txBox="1"/>
          <p:nvPr/>
        </p:nvSpPr>
        <p:spPr>
          <a:xfrm>
            <a:off x="8413354" y="4605526"/>
            <a:ext cx="21429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O(|V|*log(|V|+|E|))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7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rson, die im Homeoffice arbeitet (3D)">
            <a:extLst>
              <a:ext uri="{FF2B5EF4-FFF2-40B4-BE49-F238E27FC236}">
                <a16:creationId xmlns:a16="http://schemas.microsoft.com/office/drawing/2014/main" id="{098E03DB-CC53-E0C8-0439-226DFC54AB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409C52-90F9-07E6-5B75-CAACB01D8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Fun Fact: Dijkstra Didn’t Use Computers!</a:t>
            </a:r>
            <a:endParaRPr lang="de-DE" sz="5200" dirty="0">
              <a:solidFill>
                <a:srgbClr val="FFFFF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5F87C9A-F6B7-9075-55D8-201C44FB8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He devised his algorithm while on vacation in Switzerland – without pen or paper!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3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Kurznotiz mit Fragezeichen">
            <a:extLst>
              <a:ext uri="{FF2B5EF4-FFF2-40B4-BE49-F238E27FC236}">
                <a16:creationId xmlns:a16="http://schemas.microsoft.com/office/drawing/2014/main" id="{7459EFCD-33C3-1A20-4660-BD523E34D8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0162" b="5569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B724B4-0EF0-72C1-2784-3027D6BAF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rgbClr val="FFFFFF"/>
                </a:solidFill>
              </a:rPr>
              <a:t>Thanks</a:t>
            </a:r>
            <a:r>
              <a:rPr lang="de-DE" dirty="0">
                <a:solidFill>
                  <a:srgbClr val="FFFFFF"/>
                </a:solidFill>
              </a:rPr>
              <a:t> &amp; Questions!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8A99BB8-9C22-9D57-728D-0AD02A80B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Explore further: Attend the lecture ‘Introduction to Algorithms and Data Structures’, read 'Introduction to Algorithms </a:t>
            </a:r>
            <a:r>
              <a:rPr lang="en-US" sz="1800" dirty="0">
                <a:solidFill>
                  <a:srgbClr val="FFFFFF"/>
                </a:solidFill>
              </a:rPr>
              <a:t>by </a:t>
            </a:r>
            <a:r>
              <a:rPr lang="en-US" sz="1800" dirty="0" err="1">
                <a:solidFill>
                  <a:srgbClr val="FFFFFF"/>
                </a:solidFill>
              </a:rPr>
              <a:t>Cormen</a:t>
            </a:r>
            <a:r>
              <a:rPr lang="en-US" sz="1800" dirty="0">
                <a:solidFill>
                  <a:srgbClr val="FFFFFF"/>
                </a:solidFill>
              </a:rPr>
              <a:t>, </a:t>
            </a:r>
            <a:r>
              <a:rPr lang="en-US" sz="1800" dirty="0" err="1">
                <a:solidFill>
                  <a:srgbClr val="FFFFFF"/>
                </a:solidFill>
              </a:rPr>
              <a:t>Keiserson</a:t>
            </a:r>
            <a:r>
              <a:rPr lang="en-US" sz="1800" dirty="0">
                <a:solidFill>
                  <a:srgbClr val="FFFFFF"/>
                </a:solidFill>
              </a:rPr>
              <a:t> &amp; Rivest</a:t>
            </a:r>
            <a:r>
              <a:rPr lang="en-US" dirty="0">
                <a:solidFill>
                  <a:srgbClr val="FFFFFF"/>
                </a:solidFill>
              </a:rPr>
              <a:t>’ and try coding some algorithms!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41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E24284-2BE3-D20C-062C-5AFE5040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908" y="1220919"/>
            <a:ext cx="5425781" cy="2387600"/>
          </a:xfrm>
        </p:spPr>
        <p:txBody>
          <a:bodyPr>
            <a:normAutofit/>
          </a:bodyPr>
          <a:lstStyle/>
          <a:p>
            <a:pPr algn="l"/>
            <a:r>
              <a:rPr lang="de-DE"/>
              <a:t>Types of Graphs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674BE7-A662-1CDA-1B82-FE11F5E12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908" y="3700594"/>
            <a:ext cx="5425781" cy="16557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Undirected, Directed, Weighted, </a:t>
            </a:r>
            <a:r>
              <a:rPr lang="en-US" dirty="0" err="1"/>
              <a:t>Unweighte</a:t>
            </a:r>
            <a:r>
              <a:rPr lang="en-US" dirty="0"/>
              <a:t>, Sparse, Dense</a:t>
            </a:r>
            <a:endParaRPr lang="de-DE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98EACB-C272-CE5A-AD0C-BCE1C3766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75DF46-65E5-ACEC-2358-52FC9055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5334000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Directed and</a:t>
            </a: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Undirected Graphs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B5FA0E-F894-D0A3-906D-EA1442462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6A75A4C1-582D-E350-1E3B-0AC4D91DFE20}"/>
              </a:ext>
            </a:extLst>
          </p:cNvPr>
          <p:cNvSpPr txBox="1"/>
          <p:nvPr/>
        </p:nvSpPr>
        <p:spPr>
          <a:xfrm>
            <a:off x="762000" y="2551176"/>
            <a:ext cx="5334000" cy="3591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EEF3139-6228-46B0-7509-D57387F2D9EA}"/>
              </a:ext>
            </a:extLst>
          </p:cNvPr>
          <p:cNvSpPr txBox="1"/>
          <p:nvPr/>
        </p:nvSpPr>
        <p:spPr>
          <a:xfrm>
            <a:off x="6468796" y="2436578"/>
            <a:ext cx="4844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tx2"/>
                </a:solidFill>
              </a:rPr>
              <a:t>In a </a:t>
            </a:r>
            <a:r>
              <a:rPr lang="de-DE" sz="2400" b="1" dirty="0" err="1">
                <a:solidFill>
                  <a:schemeClr val="tx2"/>
                </a:solidFill>
              </a:rPr>
              <a:t>directed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graph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is</a:t>
            </a:r>
            <a:r>
              <a:rPr lang="de-DE" sz="2400" dirty="0">
                <a:solidFill>
                  <a:schemeClr val="tx2"/>
                </a:solidFill>
              </a:rPr>
              <a:t> a </a:t>
            </a:r>
            <a:r>
              <a:rPr lang="de-DE" sz="2400" dirty="0" err="1">
                <a:solidFill>
                  <a:schemeClr val="tx2"/>
                </a:solidFill>
              </a:rPr>
              <a:t>graph</a:t>
            </a:r>
            <a:r>
              <a:rPr lang="de-DE" sz="2400" dirty="0">
                <a:solidFill>
                  <a:schemeClr val="tx2"/>
                </a:solidFill>
              </a:rPr>
              <a:t> G=(V,E), </a:t>
            </a:r>
            <a:r>
              <a:rPr lang="de-DE" sz="2400" dirty="0" err="1">
                <a:solidFill>
                  <a:schemeClr val="tx2"/>
                </a:solidFill>
              </a:rPr>
              <a:t>where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the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edges</a:t>
            </a:r>
            <a:r>
              <a:rPr lang="de-DE" sz="2400" dirty="0">
                <a:solidFill>
                  <a:schemeClr val="tx2"/>
                </a:solidFill>
              </a:rPr>
              <a:t> E </a:t>
            </a:r>
            <a:r>
              <a:rPr lang="de-DE" sz="2400" dirty="0" err="1">
                <a:solidFill>
                  <a:schemeClr val="tx2"/>
                </a:solidFill>
              </a:rPr>
              <a:t>are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ordered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pairs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80CD043-CE91-C5C7-7A41-5E99682A72B2}"/>
              </a:ext>
            </a:extLst>
          </p:cNvPr>
          <p:cNvSpPr txBox="1"/>
          <p:nvPr/>
        </p:nvSpPr>
        <p:spPr>
          <a:xfrm>
            <a:off x="865140" y="2438428"/>
            <a:ext cx="4844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tx2"/>
                </a:solidFill>
              </a:rPr>
              <a:t>An </a:t>
            </a:r>
            <a:r>
              <a:rPr lang="de-DE" sz="2400" b="1" dirty="0" err="1">
                <a:solidFill>
                  <a:schemeClr val="tx2"/>
                </a:solidFill>
              </a:rPr>
              <a:t>undirected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b="1" dirty="0" err="1">
                <a:solidFill>
                  <a:schemeClr val="tx2"/>
                </a:solidFill>
              </a:rPr>
              <a:t>graph</a:t>
            </a:r>
            <a:r>
              <a:rPr lang="de-DE" sz="2400" b="1" dirty="0">
                <a:solidFill>
                  <a:schemeClr val="tx2"/>
                </a:solidFill>
              </a:rPr>
              <a:t> 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is</a:t>
            </a:r>
            <a:r>
              <a:rPr lang="de-DE" sz="2400" dirty="0">
                <a:solidFill>
                  <a:schemeClr val="tx2"/>
                </a:solidFill>
              </a:rPr>
              <a:t> a </a:t>
            </a:r>
            <a:r>
              <a:rPr lang="de-DE" sz="2400" dirty="0" err="1">
                <a:solidFill>
                  <a:schemeClr val="tx2"/>
                </a:solidFill>
              </a:rPr>
              <a:t>graph</a:t>
            </a:r>
            <a:r>
              <a:rPr lang="de-DE" sz="2400" dirty="0">
                <a:solidFill>
                  <a:schemeClr val="tx2"/>
                </a:solidFill>
              </a:rPr>
              <a:t> G=(V,E), </a:t>
            </a:r>
            <a:r>
              <a:rPr lang="de-DE" sz="2400" dirty="0" err="1">
                <a:solidFill>
                  <a:schemeClr val="tx2"/>
                </a:solidFill>
              </a:rPr>
              <a:t>where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the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edges</a:t>
            </a:r>
            <a:r>
              <a:rPr lang="de-DE" sz="2400" dirty="0">
                <a:solidFill>
                  <a:schemeClr val="tx2"/>
                </a:solidFill>
              </a:rPr>
              <a:t> E </a:t>
            </a:r>
            <a:r>
              <a:rPr lang="de-DE" sz="2400" dirty="0" err="1">
                <a:solidFill>
                  <a:schemeClr val="tx2"/>
                </a:solidFill>
              </a:rPr>
              <a:t>are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unordered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pairs</a:t>
            </a:r>
            <a:r>
              <a:rPr lang="de-DE" sz="2400" dirty="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83EEA9FD-6CA3-4E38-F817-C16EC8424FDF}"/>
              </a:ext>
            </a:extLst>
          </p:cNvPr>
          <p:cNvCxnSpPr>
            <a:cxnSpLocks/>
          </p:cNvCxnSpPr>
          <p:nvPr/>
        </p:nvCxnSpPr>
        <p:spPr>
          <a:xfrm>
            <a:off x="6096000" y="1788766"/>
            <a:ext cx="0" cy="46849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E853D6A0-A629-0EAA-C90B-0B14D509D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997" y="3875712"/>
            <a:ext cx="3473928" cy="252717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4EA9285-4F14-7E74-21C9-2B7AD6912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557" y="3875712"/>
            <a:ext cx="3129495" cy="22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9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9C95CA-889E-470C-2B0D-C8C41AF1F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10E7C-843C-2E8A-5C8C-4D9DB395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67939"/>
            <a:ext cx="5334000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Dense and</a:t>
            </a: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Sparse Graphs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CF52F705-5FAA-8B44-FCFC-89D9CB213B8F}"/>
              </a:ext>
            </a:extLst>
          </p:cNvPr>
          <p:cNvSpPr txBox="1"/>
          <p:nvPr/>
        </p:nvSpPr>
        <p:spPr>
          <a:xfrm>
            <a:off x="6111034" y="4355499"/>
            <a:ext cx="5819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Graphs with O(n) edges are called sparse</a:t>
            </a:r>
            <a:endParaRPr lang="de-DE" sz="2400" b="1" dirty="0">
              <a:solidFill>
                <a:schemeClr val="accent2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7A8190F-5AF5-7877-1FE1-F3F6035C8F1C}"/>
              </a:ext>
            </a:extLst>
          </p:cNvPr>
          <p:cNvSpPr txBox="1"/>
          <p:nvPr/>
        </p:nvSpPr>
        <p:spPr>
          <a:xfrm>
            <a:off x="-5916" y="1442619"/>
            <a:ext cx="59639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What‘s the maximum number of edges that a graph on n nodes can have?</a:t>
            </a:r>
            <a:endParaRPr lang="de-DE" sz="2400" dirty="0">
              <a:solidFill>
                <a:schemeClr val="tx2"/>
              </a:solidFill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4645E319-2558-DB02-F11E-744AC9EBF22D}"/>
              </a:ext>
            </a:extLst>
          </p:cNvPr>
          <p:cNvSpPr txBox="1"/>
          <p:nvPr/>
        </p:nvSpPr>
        <p:spPr>
          <a:xfrm>
            <a:off x="6095999" y="1665768"/>
            <a:ext cx="6384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Graphs with Θ(n²) edges are called dense</a:t>
            </a:r>
            <a:endParaRPr lang="de-DE" sz="2400" b="1" dirty="0">
              <a:solidFill>
                <a:schemeClr val="accent2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6742F9-D56A-C687-E137-89460649E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073" y="3387679"/>
            <a:ext cx="1812220" cy="17348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0008C30-EC04-2144-EA95-FA16879B4573}"/>
                  </a:ext>
                </a:extLst>
              </p:cNvPr>
              <p:cNvSpPr txBox="1"/>
              <p:nvPr/>
            </p:nvSpPr>
            <p:spPr>
              <a:xfrm>
                <a:off x="-151606" y="2379530"/>
                <a:ext cx="2205334" cy="9688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114300">
                  <a:lnSpc>
                    <a:spcPct val="9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8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de-DE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𝑒𝑑𝑔𝑒𝑠</m:t>
                          </m:r>
                          <m:r>
                            <a:rPr lang="de-DE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</m:e>
                      </m:func>
                      <m:f>
                        <m:fPr>
                          <m:ctrlPr>
                            <a:rPr lang="en-US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∗(</m:t>
                          </m:r>
                          <m:r>
                            <a:rPr lang="de-DE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num>
                        <m:den>
                          <m:r>
                            <a:rPr lang="de-DE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0008C30-EC04-2144-EA95-FA16879B4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1606" y="2379530"/>
                <a:ext cx="2205334" cy="968838"/>
              </a:xfrm>
              <a:prstGeom prst="rect">
                <a:avLst/>
              </a:prstGeom>
              <a:blipFill>
                <a:blip r:embed="rId3"/>
                <a:stretch>
                  <a:fillRect r="-859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5F1F7484-89F7-B81C-537F-0C1DE11F4426}"/>
              </a:ext>
            </a:extLst>
          </p:cNvPr>
          <p:cNvSpPr txBox="1"/>
          <p:nvPr/>
        </p:nvSpPr>
        <p:spPr>
          <a:xfrm>
            <a:off x="-140309" y="3699670"/>
            <a:ext cx="4928388" cy="42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-&gt; Θ(n²)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F2E33EDC-9004-3DE3-D25F-6FB64E8B480D}"/>
                  </a:ext>
                </a:extLst>
              </p:cNvPr>
              <p:cNvSpPr txBox="1"/>
              <p:nvPr/>
            </p:nvSpPr>
            <p:spPr>
              <a:xfrm>
                <a:off x="66010" y="5583155"/>
                <a:ext cx="5338639" cy="9688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114300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de-DE" sz="2800" b="0" dirty="0">
                    <a:solidFill>
                      <a:schemeClr val="tx2"/>
                    </a:solidFill>
                  </a:rPr>
                  <a:t>n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=4: 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4∗(4−1)</m:t>
                        </m:r>
                      </m:num>
                      <m:den>
                        <m:r>
                          <a:rPr lang="de-DE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=6</m:t>
                    </m:r>
                    <m:r>
                      <a:rPr lang="de-DE" sz="2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</a:rPr>
                  <a:t>dges</a:t>
                </a: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F2E33EDC-9004-3DE3-D25F-6FB64E8B4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0" y="5583155"/>
                <a:ext cx="5338639" cy="968838"/>
              </a:xfrm>
              <a:prstGeom prst="rect">
                <a:avLst/>
              </a:prstGeom>
              <a:blipFill>
                <a:blip r:embed="rId4"/>
                <a:stretch>
                  <a:fillRect l="-2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9BF7D703-9D29-301C-3967-D3F21D0ED012}"/>
              </a:ext>
            </a:extLst>
          </p:cNvPr>
          <p:cNvSpPr txBox="1"/>
          <p:nvPr/>
        </p:nvSpPr>
        <p:spPr>
          <a:xfrm>
            <a:off x="6111034" y="3793429"/>
            <a:ext cx="6095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Number of edges &lt;&lt; Max number of Edges</a:t>
            </a:r>
            <a:endParaRPr lang="de-DE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A59666B-63D2-4127-6B66-63F89DEC768C}"/>
              </a:ext>
            </a:extLst>
          </p:cNvPr>
          <p:cNvSpPr txBox="1"/>
          <p:nvPr/>
        </p:nvSpPr>
        <p:spPr>
          <a:xfrm>
            <a:off x="6095999" y="1103698"/>
            <a:ext cx="6095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Number of edges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</a:rPr>
              <a:t>≈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Max number of Edges</a:t>
            </a:r>
            <a:endParaRPr lang="de-DE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9491751C-24BB-40DC-00E5-30E1A528A88F}"/>
              </a:ext>
            </a:extLst>
          </p:cNvPr>
          <p:cNvSpPr txBox="1">
            <a:spLocks/>
          </p:cNvSpPr>
          <p:nvPr/>
        </p:nvSpPr>
        <p:spPr>
          <a:xfrm>
            <a:off x="6095999" y="541521"/>
            <a:ext cx="5334000" cy="1402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Dense: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081A41F2-0A5E-CD4F-D54E-C0A0D0BB2154}"/>
              </a:ext>
            </a:extLst>
          </p:cNvPr>
          <p:cNvSpPr txBox="1">
            <a:spLocks/>
          </p:cNvSpPr>
          <p:nvPr/>
        </p:nvSpPr>
        <p:spPr>
          <a:xfrm>
            <a:off x="6029988" y="3183862"/>
            <a:ext cx="5334000" cy="1402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Sparse: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F8679EA0-A3C6-135A-DCA2-372790EA4379}"/>
              </a:ext>
            </a:extLst>
          </p:cNvPr>
          <p:cNvCxnSpPr/>
          <p:nvPr/>
        </p:nvCxnSpPr>
        <p:spPr>
          <a:xfrm>
            <a:off x="6111034" y="2677099"/>
            <a:ext cx="58196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24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42" grpId="0"/>
      <p:bldP spid="46" grpId="0"/>
      <p:bldP spid="9" grpId="0"/>
      <p:bldP spid="6" grpId="0"/>
      <p:bldP spid="11" grpId="0"/>
      <p:bldP spid="13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aufsicht auf eine Darstellung von Netzwerken mit Strichmännchen.">
            <a:extLst>
              <a:ext uri="{FF2B5EF4-FFF2-40B4-BE49-F238E27FC236}">
                <a16:creationId xmlns:a16="http://schemas.microsoft.com/office/drawing/2014/main" id="{56E00F50-4BE0-F004-6F99-329607432B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54" r="1" b="6516"/>
          <a:stretch>
            <a:fillRect/>
          </a:stretch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8120EC-4610-D1A1-10B2-48CCC4A0C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4121944"/>
            <a:ext cx="7927785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Real  World Example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D20542-F81D-DF9E-B175-16E347E71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028" y="5737867"/>
            <a:ext cx="7942381" cy="6184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</a:rPr>
              <a:t>Social  Networks are typically Sparse</a:t>
            </a:r>
          </a:p>
        </p:txBody>
      </p:sp>
    </p:spTree>
    <p:extLst>
      <p:ext uri="{BB962C8B-B14F-4D97-AF65-F5344CB8AC3E}">
        <p14:creationId xmlns:p14="http://schemas.microsoft.com/office/powerpoint/2010/main" val="135497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78E65-AC5B-D36D-D352-62C2E5604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AN-Logo Grafik">
            <a:extLst>
              <a:ext uri="{FF2B5EF4-FFF2-40B4-BE49-F238E27FC236}">
                <a16:creationId xmlns:a16="http://schemas.microsoft.com/office/drawing/2014/main" id="{75CF6438-8E83-D0F2-29AE-44B88C2C5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74" r="1" b="14038"/>
          <a:stretch>
            <a:fillRect/>
          </a:stretch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9BB299-45E2-BCB9-CEC6-44599E1C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4121944"/>
            <a:ext cx="7927785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Real  World Example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0C587F-E1BA-434F-33E9-C917B20AC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028" y="5737867"/>
            <a:ext cx="7942381" cy="6184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</a:rPr>
              <a:t>Computer Networks are typically Dense</a:t>
            </a:r>
          </a:p>
        </p:txBody>
      </p:sp>
    </p:spTree>
    <p:extLst>
      <p:ext uri="{BB962C8B-B14F-4D97-AF65-F5344CB8AC3E}">
        <p14:creationId xmlns:p14="http://schemas.microsoft.com/office/powerpoint/2010/main" val="30898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B89CA9-16F2-D0E3-2447-11227FD53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DE7BD4-9FCE-20A7-F6D8-23F57755C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4619B54-2936-C2C0-BDDC-B671220F5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239" y="3690320"/>
            <a:ext cx="5425781" cy="16557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How do we store a graph on a computer?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EC622E0-F8D3-40FC-8543-F5F7668C6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C715D5-ECB6-DFF7-0BF7-630C1A41C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9BA76D19-EA8E-F588-0690-1A750470D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A577AB1-AAA4-F094-575D-423E7C92E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7714F1-15BF-B9F6-F47D-060710FFB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EFC46D3-0F47-5A70-AD32-ED93A46F5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CEE4DAF-B116-68FD-4B4E-80BF67A22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D38CC69-3245-531E-01E2-6152772FE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90D271C-EE15-62F0-D044-79DFB55394FA}"/>
              </a:ext>
            </a:extLst>
          </p:cNvPr>
          <p:cNvSpPr txBox="1">
            <a:spLocks/>
          </p:cNvSpPr>
          <p:nvPr/>
        </p:nvSpPr>
        <p:spPr>
          <a:xfrm>
            <a:off x="848239" y="-1"/>
            <a:ext cx="4758458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5600" dirty="0"/>
              <a:t>Graph </a:t>
            </a:r>
            <a:r>
              <a:rPr lang="de-DE" sz="5600" dirty="0" err="1"/>
              <a:t>Representation</a:t>
            </a:r>
            <a:endParaRPr lang="de-DE" sz="5600" dirty="0"/>
          </a:p>
        </p:txBody>
      </p:sp>
    </p:spTree>
    <p:extLst>
      <p:ext uri="{BB962C8B-B14F-4D97-AF65-F5344CB8AC3E}">
        <p14:creationId xmlns:p14="http://schemas.microsoft.com/office/powerpoint/2010/main" val="123750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D1DA22-836D-7768-53F7-C2EE64A6A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7">
            <a:extLst>
              <a:ext uri="{FF2B5EF4-FFF2-40B4-BE49-F238E27FC236}">
                <a16:creationId xmlns:a16="http://schemas.microsoft.com/office/drawing/2014/main" id="{60F561D6-22C4-8B92-86DA-7EC940C1F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Triangle 9">
            <a:extLst>
              <a:ext uri="{FF2B5EF4-FFF2-40B4-BE49-F238E27FC236}">
                <a16:creationId xmlns:a16="http://schemas.microsoft.com/office/drawing/2014/main" id="{2A75DE12-4FC1-6889-0595-DA83A588A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00C55F32-6569-69E1-9413-BA7611FCE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BA61DA-C12D-1B91-59E3-7BE5E13B2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4236" y="102527"/>
            <a:ext cx="5160128" cy="520748"/>
          </a:xfrm>
        </p:spPr>
        <p:txBody>
          <a:bodyPr anchor="b">
            <a:noAutofit/>
          </a:bodyPr>
          <a:lstStyle/>
          <a:p>
            <a:pPr algn="l"/>
            <a:r>
              <a:rPr lang="de-DE" sz="2400" b="1" dirty="0" err="1"/>
              <a:t>Representation</a:t>
            </a:r>
            <a:r>
              <a:rPr lang="de-DE" sz="2400" b="1" dirty="0"/>
              <a:t>: </a:t>
            </a:r>
            <a:r>
              <a:rPr lang="de-DE" sz="2400" b="1" dirty="0" err="1"/>
              <a:t>Adjacency</a:t>
            </a:r>
            <a:r>
              <a:rPr lang="de-DE" sz="2400" b="1" dirty="0"/>
              <a:t> List/Array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8A98F62-DA60-E5C8-A6F4-726955EE7BBA}"/>
              </a:ext>
            </a:extLst>
          </p:cNvPr>
          <p:cNvSpPr txBox="1"/>
          <p:nvPr/>
        </p:nvSpPr>
        <p:spPr>
          <a:xfrm>
            <a:off x="905579" y="4936067"/>
            <a:ext cx="35770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Adjacency Array is the standard representation!</a:t>
            </a:r>
            <a:endParaRPr lang="de-DE" sz="2400" dirty="0">
              <a:solidFill>
                <a:schemeClr val="tx2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FA3354B-A52A-4340-63A7-39F97F506630}"/>
              </a:ext>
            </a:extLst>
          </p:cNvPr>
          <p:cNvSpPr txBox="1"/>
          <p:nvPr/>
        </p:nvSpPr>
        <p:spPr>
          <a:xfrm>
            <a:off x="2541602" y="638039"/>
            <a:ext cx="8763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For every node we store all of its neighbors in a Sequence data structure (i.e. list or array) </a:t>
            </a:r>
          </a:p>
          <a:p>
            <a:r>
              <a:rPr lang="en-US" dirty="0">
                <a:solidFill>
                  <a:schemeClr val="tx2"/>
                </a:solidFill>
              </a:rPr>
              <a:t> (possibly in sorted order)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C39A9DA-45C1-E248-EBF2-C6307D573D42}"/>
              </a:ext>
            </a:extLst>
          </p:cNvPr>
          <p:cNvSpPr txBox="1"/>
          <p:nvPr/>
        </p:nvSpPr>
        <p:spPr>
          <a:xfrm>
            <a:off x="6774487" y="2233661"/>
            <a:ext cx="2893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Space usage: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1251875-C37F-2989-A61B-DCAD5503922A}"/>
              </a:ext>
            </a:extLst>
          </p:cNvPr>
          <p:cNvSpPr txBox="1"/>
          <p:nvPr/>
        </p:nvSpPr>
        <p:spPr>
          <a:xfrm>
            <a:off x="8843300" y="2240884"/>
            <a:ext cx="365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O(|V|+|E|)</a:t>
            </a:r>
          </a:p>
          <a:p>
            <a:endParaRPr lang="de-DE" sz="24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6D34678-FD4A-2401-DC55-13B1C7099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733" y="2179318"/>
            <a:ext cx="3082449" cy="18650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16C1F6-70D6-8701-5010-0ADD62DFA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04" y="686066"/>
            <a:ext cx="1571844" cy="149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/>
      <p:bldP spid="21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1033</Words>
  <Application>Microsoft Office PowerPoint</Application>
  <PresentationFormat>Breitbild</PresentationFormat>
  <Paragraphs>98</Paragraphs>
  <Slides>25</Slides>
  <Notes>0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2" baseType="lpstr">
      <vt:lpstr>Abadi</vt:lpstr>
      <vt:lpstr>Aptos</vt:lpstr>
      <vt:lpstr>Aptos Display</vt:lpstr>
      <vt:lpstr>Arial</vt:lpstr>
      <vt:lpstr>Calibri</vt:lpstr>
      <vt:lpstr>Cambria Math</vt:lpstr>
      <vt:lpstr>Office</vt:lpstr>
      <vt:lpstr>Graph Algorithms</vt:lpstr>
      <vt:lpstr>PowerPoint-Präsentation</vt:lpstr>
      <vt:lpstr>Types of Graphs</vt:lpstr>
      <vt:lpstr>Directed and Undirected Graphs</vt:lpstr>
      <vt:lpstr>Dense and Sparse Graphs</vt:lpstr>
      <vt:lpstr>Real  World Example</vt:lpstr>
      <vt:lpstr>Real  World Example</vt:lpstr>
      <vt:lpstr>PowerPoint-Präsentation</vt:lpstr>
      <vt:lpstr>Representation: Adjacency List/Array</vt:lpstr>
      <vt:lpstr>Representation: Adjacency Matrix</vt:lpstr>
      <vt:lpstr>Representation: Undirected Graphs</vt:lpstr>
      <vt:lpstr>Representation: Edge Weights</vt:lpstr>
      <vt:lpstr>Graphs are used in a wide range of fields to model relationships and interactions between entities.  Some key areas where graphs are used:</vt:lpstr>
      <vt:lpstr>Applications in Biology &amp; Medicine</vt:lpstr>
      <vt:lpstr>Transportation &amp; Logistics </vt:lpstr>
      <vt:lpstr>Finance </vt:lpstr>
      <vt:lpstr>Data Science &amp; Machine Learning</vt:lpstr>
      <vt:lpstr> Computer Science </vt:lpstr>
      <vt:lpstr>Google Maps Uses Graphs</vt:lpstr>
      <vt:lpstr>Famous Algorithm: Dijkstra’s Shortest Path</vt:lpstr>
      <vt:lpstr>How Dijkstra’s Works</vt:lpstr>
      <vt:lpstr>How Dijkstra’s Works</vt:lpstr>
      <vt:lpstr>How Dijkstra’s Works</vt:lpstr>
      <vt:lpstr>Fun Fact: Dijkstra Didn’t Use Computers!</vt:lpstr>
      <vt:lpstr>Thanks &amp; Questions!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Huzaifa Ahmad Awan</dc:creator>
  <cp:lastModifiedBy>Huzaifa Ahmad Awan</cp:lastModifiedBy>
  <cp:revision>18</cp:revision>
  <dcterms:created xsi:type="dcterms:W3CDTF">2025-05-22T10:18:13Z</dcterms:created>
  <dcterms:modified xsi:type="dcterms:W3CDTF">2025-06-27T07:14:28Z</dcterms:modified>
</cp:coreProperties>
</file>